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7"/>
  </p:notesMasterIdLst>
  <p:handoutMasterIdLst>
    <p:handoutMasterId r:id="rId28"/>
  </p:handoutMasterIdLst>
  <p:sldIdLst>
    <p:sldId id="351" r:id="rId2"/>
    <p:sldId id="258" r:id="rId3"/>
    <p:sldId id="257" r:id="rId4"/>
    <p:sldId id="390" r:id="rId5"/>
    <p:sldId id="313" r:id="rId6"/>
    <p:sldId id="389" r:id="rId7"/>
    <p:sldId id="269" r:id="rId8"/>
    <p:sldId id="356" r:id="rId9"/>
    <p:sldId id="342" r:id="rId10"/>
    <p:sldId id="343" r:id="rId11"/>
    <p:sldId id="375" r:id="rId12"/>
    <p:sldId id="376" r:id="rId13"/>
    <p:sldId id="377" r:id="rId14"/>
    <p:sldId id="378" r:id="rId15"/>
    <p:sldId id="380" r:id="rId16"/>
    <p:sldId id="381" r:id="rId17"/>
    <p:sldId id="382" r:id="rId18"/>
    <p:sldId id="383" r:id="rId19"/>
    <p:sldId id="384" r:id="rId20"/>
    <p:sldId id="385" r:id="rId21"/>
    <p:sldId id="386" r:id="rId22"/>
    <p:sldId id="387" r:id="rId23"/>
    <p:sldId id="388" r:id="rId24"/>
    <p:sldId id="391" r:id="rId25"/>
    <p:sldId id="400" r:id="rId26"/>
  </p:sldIdLst>
  <p:sldSz cx="12192000" cy="6858000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CC00"/>
    <a:srgbClr val="0000FF"/>
    <a:srgbClr val="00D200"/>
    <a:srgbClr val="B9A03B"/>
    <a:srgbClr val="EDD988"/>
    <a:srgbClr val="00B200"/>
    <a:srgbClr val="E9D06C"/>
    <a:srgbClr val="E4C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95" autoAdjust="0"/>
    <p:restoredTop sz="96429" autoAdjust="0"/>
  </p:normalViewPr>
  <p:slideViewPr>
    <p:cSldViewPr snapToGrid="0">
      <p:cViewPr>
        <p:scale>
          <a:sx n="75" d="100"/>
          <a:sy n="75" d="100"/>
        </p:scale>
        <p:origin x="2286" y="9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78" d="100"/>
          <a:sy n="78" d="100"/>
        </p:scale>
        <p:origin x="2052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161C2F-B800-44C7-AD96-0322D04E6CA8}" type="datetimeFigureOut">
              <a:rPr lang="ko-KR" altLang="en-US" smtClean="0"/>
              <a:t>2022-04-29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342C06-F34F-4DD3-A55F-19CB7241F0B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598760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0852F2-70F7-4FCF-A93B-B2BAEEF7B298}" type="datetimeFigureOut">
              <a:rPr lang="ko-KR" altLang="en-US" smtClean="0"/>
              <a:t>2022-04-29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5BF00-3629-408D-A916-CAF0965FA5C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679297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1674" y="4727226"/>
            <a:ext cx="5453391" cy="4478424"/>
          </a:xfrm>
          <a:prstGeom prst="rect">
            <a:avLst/>
          </a:prstGeom>
        </p:spPr>
        <p:txBody>
          <a:bodyPr lIns="91842" tIns="45921" rIns="91842" bIns="45921"/>
          <a:lstStyle/>
          <a:p>
            <a:pPr defTabSz="459212" eaLnBrk="1" fontAlgn="auto" latinLnBrk="0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sz="2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61241" y="9452726"/>
            <a:ext cx="2953920" cy="497603"/>
          </a:xfrm>
          <a:prstGeom prst="rect">
            <a:avLst/>
          </a:prstGeom>
        </p:spPr>
        <p:txBody>
          <a:bodyPr lIns="91842" tIns="45921" rIns="91842" bIns="45921"/>
          <a:lstStyle/>
          <a:p>
            <a:fld id="{7AADE8DC-FF3C-EB41-AEF7-554403F730E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4969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074204" name="Group 28"/>
          <p:cNvGraphicFramePr>
            <a:graphicFrameLocks noGrp="1"/>
          </p:cNvGraphicFramePr>
          <p:nvPr/>
        </p:nvGraphicFramePr>
        <p:xfrm>
          <a:off x="645382" y="5275132"/>
          <a:ext cx="5450235" cy="606196"/>
        </p:xfrm>
        <a:graphic>
          <a:graphicData uri="http://schemas.openxmlformats.org/drawingml/2006/table">
            <a:tbl>
              <a:tblPr/>
              <a:tblGrid>
                <a:gridCol w="1090362"/>
                <a:gridCol w="4359873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91" marR="90091" marT="54019" marB="54019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 </a:t>
                      </a:r>
                    </a:p>
                  </a:txBody>
                  <a:tcPr marL="90091" marR="90091" marT="54019" marB="54019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6410443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DE8DC-FF3C-EB41-AEF7-554403F730EC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339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657418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497213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>
              <a:latin typeface="LG스마트체2.0 Regular" panose="020B0600000101010101" pitchFamily="50" charset="-127"/>
              <a:ea typeface="LG스마트체2.0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522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ADE8DC-FF3C-EB41-AEF7-554403F730EC}" type="slidenum">
              <a:rPr lang="en-US" smtClean="0">
                <a:solidFill>
                  <a:srgbClr val="000000"/>
                </a:solidFill>
              </a:rPr>
              <a:pPr/>
              <a:t>8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705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517594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858861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5751529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202186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33866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857701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539927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4086472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94605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3933741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1671776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7312262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3110205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6975025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32324792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20663" y="811213"/>
            <a:ext cx="7199313" cy="4049712"/>
          </a:xfrm>
          <a:prstGeom prst="rect">
            <a:avLst/>
          </a:prstGeom>
          <a:ln/>
        </p:spPr>
      </p:sp>
      <p:graphicFrame>
        <p:nvGraphicFramePr>
          <p:cNvPr id="1590300" name="Group 28"/>
          <p:cNvGraphicFramePr>
            <a:graphicFrameLocks noGrp="1"/>
          </p:cNvGraphicFramePr>
          <p:nvPr/>
        </p:nvGraphicFramePr>
        <p:xfrm>
          <a:off x="645382" y="5275132"/>
          <a:ext cx="5450236" cy="606196"/>
        </p:xfrm>
        <a:graphic>
          <a:graphicData uri="http://schemas.openxmlformats.org/drawingml/2006/table">
            <a:tbl>
              <a:tblPr/>
              <a:tblGrid>
                <a:gridCol w="1090047"/>
                <a:gridCol w="4360188"/>
              </a:tblGrid>
              <a:tr h="606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endParaRPr kumimoji="1" lang="en-US" altLang="ko-KR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돋움" pitchFamily="50" charset="-127"/>
                        <a:ea typeface="돋움" pitchFamily="50" charset="-127"/>
                        <a:sym typeface="굴림" pitchFamily="50" charset="-127"/>
                      </a:endParaRPr>
                    </a:p>
                  </a:txBody>
                  <a:tcPr marL="90082" marR="90082" marT="54051" marB="54051" anchor="ctr" horzOverflow="overflow">
                    <a:lnL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1" lang="en-US" altLang="ko-K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돋움" pitchFamily="50" charset="-127"/>
                          <a:ea typeface="돋움" pitchFamily="50" charset="-127"/>
                          <a:sym typeface="굴림" pitchFamily="50" charset="-127"/>
                        </a:rPr>
                        <a:t>System Layout  </a:t>
                      </a:r>
                    </a:p>
                  </a:txBody>
                  <a:tcPr marL="90082" marR="90082" marT="54051" marB="54051" anchor="ctr" horzOverflow="overflow">
                    <a:lnL w="12700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슬라이드 노트 개체 틀 1"/>
          <p:cNvSpPr>
            <a:spLocks noGrp="1"/>
          </p:cNvSpPr>
          <p:nvPr>
            <p:ph type="body" idx="1"/>
          </p:nvPr>
        </p:nvSpPr>
        <p:spPr>
          <a:xfrm>
            <a:off x="675363" y="5198705"/>
            <a:ext cx="5406052" cy="4255538"/>
          </a:xfrm>
          <a:prstGeom prst="rect">
            <a:avLst/>
          </a:prstGeom>
        </p:spPr>
        <p:txBody>
          <a:bodyPr lIns="91842" tIns="45921" rIns="91842" bIns="45921"/>
          <a:lstStyle/>
          <a:p>
            <a:endParaRPr lang="en-US" altLang="ko-KR" baseline="0" dirty="0" smtClean="0"/>
          </a:p>
        </p:txBody>
      </p:sp>
    </p:spTree>
    <p:extLst>
      <p:ext uri="{BB962C8B-B14F-4D97-AF65-F5344CB8AC3E}">
        <p14:creationId xmlns:p14="http://schemas.microsoft.com/office/powerpoint/2010/main" val="2090879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98750" y="509588"/>
            <a:ext cx="4530725" cy="25495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5624271" y="6456218"/>
            <a:ext cx="4302231" cy="339884"/>
          </a:xfrm>
          <a:prstGeom prst="rect">
            <a:avLst/>
          </a:prstGeom>
        </p:spPr>
        <p:txBody>
          <a:bodyPr/>
          <a:lstStyle/>
          <a:p>
            <a:fld id="{7AADE8DC-FF3C-EB41-AEF7-554403F730EC}" type="slidenum">
              <a:rPr lang="en-US" smtClean="0">
                <a:solidFill>
                  <a:prstClr val="black"/>
                </a:solidFill>
              </a:rPr>
              <a:pPr/>
              <a:t>25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561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ko-KR" smtClean="0"/>
              <a:t>Click to edit Master subtitle style</a:t>
            </a: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724400" y="6356352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274947-70D4-4D6A-A86E-7545A8E148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49859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altLang="ko-KR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altLang="ko-KR" dirty="0" smtClean="0"/>
              <a:t>Click to edit Master text styles</a:t>
            </a:r>
          </a:p>
          <a:p>
            <a:pPr lvl="1"/>
            <a:r>
              <a:rPr lang="en-US" altLang="ko-KR" dirty="0" smtClean="0"/>
              <a:t>Second level</a:t>
            </a:r>
          </a:p>
          <a:p>
            <a:pPr lvl="2"/>
            <a:r>
              <a:rPr lang="en-US" altLang="ko-KR" dirty="0" smtClean="0"/>
              <a:t>Third level</a:t>
            </a:r>
          </a:p>
          <a:p>
            <a:pPr lvl="3"/>
            <a:r>
              <a:rPr lang="en-US" altLang="ko-KR" dirty="0" smtClean="0"/>
              <a:t>Fourth level</a:t>
            </a:r>
          </a:p>
          <a:p>
            <a:pPr lvl="4"/>
            <a:r>
              <a:rPr lang="en-US" altLang="ko-KR" dirty="0" smtClean="0"/>
              <a:t>Fifth level</a:t>
            </a:r>
            <a:endParaRPr lang="ko-KR" altLang="en-US" dirty="0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724400" y="6356352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274947-70D4-4D6A-A86E-7545A8E148E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71258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4724400" y="6356352"/>
            <a:ext cx="2743200" cy="365125"/>
          </a:xfrm>
          <a:prstGeom prst="rect">
            <a:avLst/>
          </a:prstGeom>
        </p:spPr>
        <p:txBody>
          <a:bodyPr anchor="ctr"/>
          <a:lstStyle>
            <a:lvl1pPr algn="ctr">
              <a:defRPr sz="1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9274947-70D4-4D6A-A86E-7545A8E148EB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238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C:\Users\Administrator\Desktop\LG Multy_V\간지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76" y="0"/>
            <a:ext cx="12190046" cy="4357694"/>
          </a:xfrm>
          <a:prstGeom prst="rect">
            <a:avLst/>
          </a:prstGeom>
          <a:noFill/>
        </p:spPr>
      </p:pic>
      <p:cxnSp>
        <p:nvCxnSpPr>
          <p:cNvPr id="7" name="Straight Connector 25"/>
          <p:cNvCxnSpPr/>
          <p:nvPr userDrawn="1"/>
        </p:nvCxnSpPr>
        <p:spPr>
          <a:xfrm>
            <a:off x="7314956" y="3649687"/>
            <a:ext cx="3772144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7314956" y="3104967"/>
            <a:ext cx="3621184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>
              <a:buFontTx/>
              <a:buNone/>
              <a:defRPr>
                <a:latin typeface="Arial"/>
                <a:cs typeface="Arial"/>
              </a:defRPr>
            </a:lvl1pPr>
          </a:lstStyle>
          <a:p>
            <a:pPr lvl="0"/>
            <a:r>
              <a:rPr lang="en-US" altLang="ko-KR" dirty="0" smtClean="0"/>
              <a:t>Main Title Arial 32pt</a:t>
            </a:r>
            <a:endParaRPr lang="ko-KR" altLang="en-US" dirty="0"/>
          </a:p>
        </p:txBody>
      </p:sp>
      <p:sp>
        <p:nvSpPr>
          <p:cNvPr id="15" name="Rectangle 23"/>
          <p:cNvSpPr/>
          <p:nvPr userDrawn="1"/>
        </p:nvSpPr>
        <p:spPr>
          <a:xfrm>
            <a:off x="7314956" y="3648654"/>
            <a:ext cx="1019077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endParaRPr kumimoji="1" lang="en-US" sz="1662" baseline="-2500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3" hasCustomPrompt="1"/>
          </p:nvPr>
        </p:nvSpPr>
        <p:spPr>
          <a:xfrm>
            <a:off x="7314956" y="3899845"/>
            <a:ext cx="3915416" cy="2557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3776" indent="-263776">
              <a:lnSpc>
                <a:spcPct val="100000"/>
              </a:lnSpc>
              <a:buFont typeface="Arial" panose="020B0604020202020204" pitchFamily="34" charset="0"/>
              <a:buChar char="•"/>
              <a:defRPr sz="1662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62"/>
            </a:lvl2pPr>
            <a:lvl3pPr>
              <a:defRPr sz="1662"/>
            </a:lvl3pPr>
            <a:lvl4pPr>
              <a:defRPr sz="1662"/>
            </a:lvl4pPr>
            <a:lvl5pPr>
              <a:defRPr sz="1662"/>
            </a:lvl5pPr>
          </a:lstStyle>
          <a:p>
            <a:pPr lvl="0"/>
            <a:r>
              <a:rPr lang="en-US" altLang="ko-KR" dirty="0" smtClean="0"/>
              <a:t>Sub Title Arial 18pt Arial 18pt</a:t>
            </a:r>
          </a:p>
        </p:txBody>
      </p:sp>
    </p:spTree>
    <p:extLst>
      <p:ext uri="{BB962C8B-B14F-4D97-AF65-F5344CB8AC3E}">
        <p14:creationId xmlns:p14="http://schemas.microsoft.com/office/powerpoint/2010/main" val="780073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141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16"/>
          <p:cNvCxnSpPr/>
          <p:nvPr userDrawn="1"/>
        </p:nvCxnSpPr>
        <p:spPr>
          <a:xfrm flipH="1">
            <a:off x="4311365" y="4152417"/>
            <a:ext cx="3569273" cy="0"/>
          </a:xfrm>
          <a:prstGeom prst="line">
            <a:avLst/>
          </a:prstGeom>
          <a:ln w="6350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14"/>
          <p:cNvCxnSpPr/>
          <p:nvPr userDrawn="1"/>
        </p:nvCxnSpPr>
        <p:spPr>
          <a:xfrm flipH="1">
            <a:off x="4311365" y="2836301"/>
            <a:ext cx="3569273" cy="0"/>
          </a:xfrm>
          <a:prstGeom prst="line">
            <a:avLst/>
          </a:prstGeom>
          <a:ln w="6350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 userDrawn="1"/>
        </p:nvSpPr>
        <p:spPr>
          <a:xfrm>
            <a:off x="3448793" y="6503273"/>
            <a:ext cx="5294417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57200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kumimoji="1" lang="en-US" altLang="ko-KR" sz="900" dirty="0">
                <a:solidFill>
                  <a:prstClr val="black"/>
                </a:solidFill>
                <a:latin typeface="Arial"/>
                <a:cs typeface="Arial"/>
                <a:sym typeface="굴림" pitchFamily="50" charset="-127"/>
              </a:rPr>
              <a:t>Copyright ⓒ </a:t>
            </a:r>
            <a:r>
              <a:rPr kumimoji="1" lang="en-US" altLang="ko-KR" sz="900" dirty="0" smtClean="0">
                <a:solidFill>
                  <a:prstClr val="black"/>
                </a:solidFill>
                <a:latin typeface="Arial"/>
                <a:cs typeface="Arial"/>
                <a:sym typeface="굴림" pitchFamily="50" charset="-127"/>
              </a:rPr>
              <a:t>2022 </a:t>
            </a:r>
            <a:r>
              <a:rPr kumimoji="1" lang="en-US" altLang="ko-KR" sz="900" dirty="0">
                <a:solidFill>
                  <a:prstClr val="black"/>
                </a:solidFill>
                <a:latin typeface="Arial"/>
                <a:cs typeface="Arial"/>
                <a:sym typeface="굴림" pitchFamily="50" charset="-127"/>
              </a:rPr>
              <a:t>LG Electronics. all right reserved.</a:t>
            </a:r>
            <a:endParaRPr kumimoji="1" lang="ko-KR" altLang="en-US" sz="900" dirty="0">
              <a:solidFill>
                <a:prstClr val="black"/>
              </a:solidFill>
              <a:sym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900793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25"/>
          <p:cNvCxnSpPr/>
          <p:nvPr userDrawn="1"/>
        </p:nvCxnSpPr>
        <p:spPr>
          <a:xfrm>
            <a:off x="339465" y="589880"/>
            <a:ext cx="11518982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23"/>
          <p:cNvSpPr/>
          <p:nvPr userDrawn="1"/>
        </p:nvSpPr>
        <p:spPr>
          <a:xfrm>
            <a:off x="341220" y="589881"/>
            <a:ext cx="1019077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3933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94" r:id="rId4"/>
    <p:sldLayoutId id="2147483681" r:id="rId5"/>
    <p:sldLayoutId id="2147483676" r:id="rId6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616403" y="1189635"/>
            <a:ext cx="2842713" cy="497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634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  <a:ea typeface="맑은 고딕" panose="020B0503020000020004" pitchFamily="50" charset="-127"/>
              </a:rPr>
              <a:t>LG HVAC Training</a:t>
            </a:r>
            <a:endParaRPr lang="ko-KR" altLang="en-US" sz="2634" b="1" i="1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6568469" y="1297348"/>
            <a:ext cx="0" cy="304774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그림 12"/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6556466" y="1770692"/>
            <a:ext cx="5503771" cy="4138163"/>
          </a:xfrm>
          <a:prstGeom prst="rect">
            <a:avLst/>
          </a:prstGeom>
        </p:spPr>
      </p:pic>
      <p:pic>
        <p:nvPicPr>
          <p:cNvPr id="14" name="그림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542" y="6025335"/>
            <a:ext cx="617147" cy="3326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5400000">
            <a:off x="5014494" y="1599630"/>
            <a:ext cx="2025717" cy="3241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505" b="1" i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 panose="020F0502020204030204"/>
                <a:ea typeface="맑은 고딕" panose="020B0503020000020004" pitchFamily="50" charset="-127"/>
              </a:rPr>
              <a:t>LG HVAC Training</a:t>
            </a:r>
            <a:endParaRPr lang="ko-KR" altLang="en-US" sz="1505" b="1" i="1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  <a:ea typeface="맑은 고딕" panose="020B0503020000020004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5915288" y="6216778"/>
            <a:ext cx="401831" cy="216616"/>
          </a:xfrm>
          <a:prstGeom prst="rect">
            <a:avLst/>
          </a:prstGeom>
        </p:spPr>
      </p:pic>
      <p:cxnSp>
        <p:nvCxnSpPr>
          <p:cNvPr id="12" name="Straight Connector 16"/>
          <p:cNvCxnSpPr/>
          <p:nvPr/>
        </p:nvCxnSpPr>
        <p:spPr>
          <a:xfrm flipH="1">
            <a:off x="1524976" y="3785205"/>
            <a:ext cx="2573648" cy="0"/>
          </a:xfrm>
          <a:prstGeom prst="line">
            <a:avLst/>
          </a:prstGeom>
          <a:ln w="6350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1524976" y="2837052"/>
            <a:ext cx="2573648" cy="0"/>
          </a:xfrm>
          <a:prstGeom prst="line">
            <a:avLst/>
          </a:prstGeom>
          <a:ln w="6350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ibb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4703" y="3237350"/>
            <a:ext cx="2179230" cy="13545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64744" y="6228071"/>
            <a:ext cx="5294110" cy="129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en-US" altLang="ko-KR" sz="844" dirty="0">
                <a:solidFill>
                  <a:prstClr val="black"/>
                </a:solidFill>
                <a:latin typeface="Calibri" panose="020F0502020204030204" pitchFamily="34" charset="0"/>
                <a:cs typeface="Arial"/>
              </a:rPr>
              <a:t>Copyright ⓒ </a:t>
            </a:r>
            <a:r>
              <a:rPr kumimoji="1" lang="en-US" altLang="ko-KR" sz="844" dirty="0" smtClean="0">
                <a:solidFill>
                  <a:prstClr val="black"/>
                </a:solidFill>
                <a:latin typeface="Calibri" panose="020F0502020204030204" pitchFamily="34" charset="0"/>
                <a:cs typeface="Arial"/>
              </a:rPr>
              <a:t>LG </a:t>
            </a:r>
            <a:r>
              <a:rPr kumimoji="1" lang="en-US" altLang="ko-KR" sz="844" dirty="0">
                <a:solidFill>
                  <a:prstClr val="black"/>
                </a:solidFill>
                <a:latin typeface="Calibri" panose="020F0502020204030204" pitchFamily="34" charset="0"/>
                <a:cs typeface="Arial"/>
              </a:rPr>
              <a:t>Electronics. all right reserved.</a:t>
            </a:r>
            <a:endParaRPr kumimoji="1" lang="ko-KR" altLang="en-US" sz="844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직선 연결선 17"/>
          <p:cNvCxnSpPr/>
          <p:nvPr/>
        </p:nvCxnSpPr>
        <p:spPr>
          <a:xfrm flipV="1">
            <a:off x="5877981" y="692947"/>
            <a:ext cx="296260" cy="0"/>
          </a:xfrm>
          <a:prstGeom prst="line">
            <a:avLst/>
          </a:prstGeom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75971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3000">
        <p15:prstTrans prst="pageCurlDouble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Users\Administrator\Desktop\표지배경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0" y="1297"/>
            <a:ext cx="12192000" cy="6857433"/>
          </a:xfrm>
          <a:prstGeom prst="rect">
            <a:avLst/>
          </a:prstGeom>
          <a:noFill/>
        </p:spPr>
      </p:pic>
      <p:cxnSp>
        <p:nvCxnSpPr>
          <p:cNvPr id="11" name="Straight Connector 25"/>
          <p:cNvCxnSpPr/>
          <p:nvPr/>
        </p:nvCxnSpPr>
        <p:spPr>
          <a:xfrm>
            <a:off x="7680702" y="2510882"/>
            <a:ext cx="3501648" cy="0"/>
          </a:xfrm>
          <a:prstGeom prst="line">
            <a:avLst/>
          </a:prstGeom>
          <a:ln w="3175" cmpd="sng">
            <a:solidFill>
              <a:srgbClr val="A50034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23"/>
          <p:cNvSpPr/>
          <p:nvPr/>
        </p:nvSpPr>
        <p:spPr>
          <a:xfrm>
            <a:off x="7680775" y="2510602"/>
            <a:ext cx="713927" cy="45719"/>
          </a:xfrm>
          <a:prstGeom prst="rect">
            <a:avLst/>
          </a:prstGeom>
          <a:solidFill>
            <a:srgbClr val="A500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204451" y="1880389"/>
            <a:ext cx="43005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Multi V DOAS</a:t>
            </a:r>
            <a:endParaRPr lang="en-US" altLang="ko-KR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578551" y="2685495"/>
            <a:ext cx="355238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Trouble Shooting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774" y1="18224" x2="29025" y2="10748"/>
                        <a14:foregroundMark x1="3715" y1="25545" x2="14241" y2="25545"/>
                        <a14:foregroundMark x1="2477" y1="32243" x2="12616" y2="32555"/>
                        <a14:foregroundMark x1="6347" y1="37227" x2="16641" y2="82866"/>
                        <a14:foregroundMark x1="26625" y1="7944" x2="79876" y2="4050"/>
                        <a14:foregroundMark x1="2477" y1="4829" x2="5650" y2="5607"/>
                        <a14:foregroundMark x1="2012" y1="2025" x2="42337" y2="312"/>
                        <a14:foregroundMark x1="43421" y1="935" x2="96130" y2="2025"/>
                        <a14:foregroundMark x1="14551" y1="97975" x2="17337" y2="95171"/>
                        <a14:foregroundMark x1="14009" y1="94548" x2="17028" y2="94548"/>
                        <a14:foregroundMark x1="17183" y1="92679" x2="17183" y2="92056"/>
                        <a14:foregroundMark x1="774" y1="23832" x2="774" y2="24922"/>
                        <a14:foregroundMark x1="6037" y1="36449" x2="9985" y2="36137"/>
                        <a14:foregroundMark x1="14241" y1="94860" x2="17183" y2="93769"/>
                        <a14:foregroundMark x1="25387" y1="79595" x2="27399" y2="78505"/>
                        <a14:foregroundMark x1="13390" y1="94393" x2="16873" y2="9174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8289" y="2456680"/>
            <a:ext cx="3798673" cy="188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38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900">
        <p15:prstTrans prst="pageCurlDouble"/>
      </p:transition>
    </mc:Choice>
    <mc:Fallback xmlns="">
      <p:transition spd="slow" advClick="0" advTm="49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57"/>
          <p:cNvSpPr txBox="1">
            <a:spLocks noChangeArrowheads="1"/>
          </p:cNvSpPr>
          <p:nvPr/>
        </p:nvSpPr>
        <p:spPr bwMode="auto">
          <a:xfrm>
            <a:off x="1553801" y="1620326"/>
            <a:ext cx="3983950" cy="14311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1432" tIns="45715" rIns="91432" bIns="45715">
            <a:spAutoFit/>
          </a:bodyPr>
          <a:lstStyle/>
          <a:p>
            <a:pPr marL="266700" indent="-2667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kumimoji="1" lang="en-US" altLang="ko-KR" sz="1600" b="1" dirty="0" smtClean="0">
                <a:latin typeface="Arial" pitchFamily="34" charset="0"/>
                <a:sym typeface="굴림" pitchFamily="50" charset="-127"/>
              </a:rPr>
              <a:t>1</a:t>
            </a:r>
            <a:r>
              <a:rPr kumimoji="1" lang="en-US" altLang="ko-KR" sz="1600" b="1" dirty="0">
                <a:latin typeface="Arial" pitchFamily="34" charset="0"/>
                <a:sym typeface="굴림" pitchFamily="50" charset="-127"/>
              </a:rPr>
              <a:t>. Introduction</a:t>
            </a:r>
            <a:endParaRPr kumimoji="1" lang="en-US" altLang="ko-KR" sz="1600" dirty="0">
              <a:latin typeface="Arial" pitchFamily="34" charset="0"/>
              <a:ea typeface="돋움" pitchFamily="50" charset="-127"/>
              <a:sym typeface="굴림" pitchFamily="50" charset="-127"/>
            </a:endParaRPr>
          </a:p>
          <a:p>
            <a:pPr marL="266700" indent="-2667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kumimoji="1" lang="en-US" altLang="ko-KR" sz="1400" dirty="0">
                <a:latin typeface="Arial" pitchFamily="34" charset="0"/>
                <a:ea typeface="돋움" pitchFamily="50" charset="-127"/>
                <a:sym typeface="굴림" pitchFamily="50" charset="-127"/>
              </a:rPr>
              <a:t>     1.0 Location of Key Parts</a:t>
            </a:r>
          </a:p>
          <a:p>
            <a:pPr marL="266700" indent="-2667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kumimoji="1" lang="en-US" altLang="ko-KR" sz="1400" dirty="0">
                <a:latin typeface="Arial" pitchFamily="34" charset="0"/>
                <a:ea typeface="돋움" pitchFamily="50" charset="-127"/>
                <a:sym typeface="굴림" pitchFamily="50" charset="-127"/>
              </a:rPr>
              <a:t>     1.1 </a:t>
            </a:r>
            <a:r>
              <a:rPr kumimoji="1" lang="en-US" altLang="ko-KR" sz="1400" dirty="0" smtClean="0">
                <a:latin typeface="Arial" pitchFamily="34" charset="0"/>
                <a:ea typeface="돋움" pitchFamily="50" charset="-127"/>
                <a:sym typeface="굴림" pitchFamily="50" charset="-127"/>
              </a:rPr>
              <a:t>Location of Control Parts</a:t>
            </a:r>
            <a:endParaRPr kumimoji="1" lang="en-US" altLang="ko-KR" sz="1400" dirty="0">
              <a:latin typeface="Arial" pitchFamily="34" charset="0"/>
              <a:ea typeface="돋움" pitchFamily="50" charset="-127"/>
              <a:sym typeface="굴림" pitchFamily="50" charset="-127"/>
            </a:endParaRPr>
          </a:p>
          <a:p>
            <a:pPr marL="266700" indent="-2667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r>
              <a:rPr kumimoji="1" lang="en-US" altLang="ko-KR" sz="1400" dirty="0">
                <a:latin typeface="Arial" pitchFamily="34" charset="0"/>
                <a:ea typeface="돋움" pitchFamily="50" charset="-127"/>
                <a:sym typeface="굴림" pitchFamily="50" charset="-127"/>
              </a:rPr>
              <a:t>     1.2 </a:t>
            </a:r>
            <a:r>
              <a:rPr kumimoji="1" lang="en-US" altLang="ko-KR" sz="1400" dirty="0" smtClean="0">
                <a:latin typeface="Arial" pitchFamily="34" charset="0"/>
                <a:ea typeface="돋움" pitchFamily="50" charset="-127"/>
                <a:sym typeface="굴림" pitchFamily="50" charset="-127"/>
              </a:rPr>
              <a:t>Wiring Diagram</a:t>
            </a:r>
            <a:endParaRPr kumimoji="1" lang="en-US" altLang="ko-KR" sz="1400" dirty="0">
              <a:latin typeface="Arial" pitchFamily="34" charset="0"/>
              <a:ea typeface="돋움" pitchFamily="50" charset="-127"/>
              <a:sym typeface="굴림" pitchFamily="50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1553801" y="3403967"/>
            <a:ext cx="4199299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Trouble Shooting</a:t>
            </a:r>
            <a:endParaRPr kumimoji="1" lang="en-US" altLang="ko-KR" sz="1600" dirty="0">
              <a:solidFill>
                <a:srgbClr val="000000"/>
              </a:solidFill>
              <a:latin typeface="Arial" pitchFamily="34" charset="0"/>
              <a:sym typeface="굴림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kumimoji="1" lang="en-US" altLang="ko-KR" sz="1400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    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2.1 </a:t>
            </a:r>
            <a:r>
              <a:rPr kumimoji="1" lang="en-US" altLang="ko-KR" sz="1400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Code Display</a:t>
            </a:r>
            <a:endParaRPr kumimoji="1" lang="en-US" altLang="ko-KR" sz="1400" dirty="0">
              <a:solidFill>
                <a:srgbClr val="000000"/>
              </a:solidFill>
              <a:latin typeface="Arial" pitchFamily="34" charset="0"/>
              <a:sym typeface="굴림" pitchFamily="50" charset="-127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kumimoji="1" lang="en-US" altLang="ko-KR" sz="1400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   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 2.2 Error Code Table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SzPct val="100000"/>
            </a:pPr>
            <a:r>
              <a:rPr kumimoji="1" lang="en-US" altLang="ko-KR" sz="1400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 </a:t>
            </a:r>
            <a:r>
              <a:rPr kumimoji="1" lang="en-US" altLang="ko-KR" sz="1400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    2.3 Trouble Shooting</a:t>
            </a:r>
            <a:endParaRPr kumimoji="1" lang="en-US" altLang="ko-KR" sz="1400" dirty="0">
              <a:solidFill>
                <a:srgbClr val="000000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8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14109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Contents</a:t>
            </a:r>
            <a:endParaRPr lang="en-US" altLang="ko-KR" sz="2200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3"/>
          <a:srcRect t="29047" b="30192"/>
          <a:stretch/>
        </p:blipFill>
        <p:spPr>
          <a:xfrm>
            <a:off x="9138653" y="5072024"/>
            <a:ext cx="2766557" cy="1691532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41" y="1993557"/>
            <a:ext cx="4068299" cy="239911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725333" y="4417694"/>
            <a:ext cx="504096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i="1" dirty="0">
                <a:latin typeface="Calibri" panose="020F0502020204030204" pitchFamily="34" charset="0"/>
                <a:cs typeface="Calibri" panose="020F0502020204030204" pitchFamily="34" charset="0"/>
              </a:rPr>
              <a:t>Insulation is attached to the outside of the product from the production on May.’22</a:t>
            </a:r>
            <a:endParaRPr lang="ko-KR" altLang="en-US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9017952" y="4885167"/>
            <a:ext cx="197924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Conventional (before May.’22) </a:t>
            </a:r>
            <a:endParaRPr lang="ko-KR" altLang="en-US" sz="11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8975432" y="4835128"/>
            <a:ext cx="3093000" cy="1904327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40121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4000">
        <p15:prstTrans prst="pageCurlDouble"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8047288" y="3047585"/>
            <a:ext cx="2247411" cy="461665"/>
          </a:xfrm>
        </p:spPr>
        <p:txBody>
          <a:bodyPr/>
          <a:lstStyle/>
          <a:p>
            <a:pPr algn="ctr"/>
            <a:r>
              <a:rPr lang="en-US" altLang="ko-KR" sz="3000" b="1" dirty="0" smtClean="0">
                <a:latin typeface="Arial" panose="020B060402020202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Introduction</a:t>
            </a:r>
            <a:endParaRPr lang="en-US" altLang="ko-KR" sz="3000" b="1" dirty="0">
              <a:latin typeface="Arial" panose="020B0604020202020204" pitchFamily="34" charset="0"/>
              <a:ea typeface="LG스마트체2.0 Regular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89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83"/>
          <p:cNvSpPr>
            <a:spLocks noChangeArrowheads="1"/>
          </p:cNvSpPr>
          <p:nvPr/>
        </p:nvSpPr>
        <p:spPr bwMode="auto">
          <a:xfrm>
            <a:off x="10361035" y="210290"/>
            <a:ext cx="16113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1. Introduction</a:t>
            </a:r>
            <a:endParaRPr kumimoji="1" lang="en-US" altLang="ko-KR" sz="1600" b="1" dirty="0">
              <a:solidFill>
                <a:srgbClr val="000000"/>
              </a:solidFill>
              <a:latin typeface="Arial" pitchFamily="34" charset="0"/>
              <a:ea typeface="돋움" pitchFamily="50" charset="-127"/>
            </a:endParaRPr>
          </a:p>
        </p:txBody>
      </p:sp>
      <p:sp>
        <p:nvSpPr>
          <p:cNvPr id="35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356219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1.1 Location of Key Parts</a:t>
            </a:r>
            <a:endParaRPr lang="en-US" altLang="ko-KR" sz="2200" dirty="0"/>
          </a:p>
        </p:txBody>
      </p:sp>
      <p:grpSp>
        <p:nvGrpSpPr>
          <p:cNvPr id="67" name="그룹 66"/>
          <p:cNvGrpSpPr/>
          <p:nvPr/>
        </p:nvGrpSpPr>
        <p:grpSpPr>
          <a:xfrm>
            <a:off x="783287" y="1183754"/>
            <a:ext cx="9867336" cy="4694532"/>
            <a:chOff x="-252696" y="850811"/>
            <a:chExt cx="10178742" cy="4842686"/>
          </a:xfrm>
        </p:grpSpPr>
        <p:pic>
          <p:nvPicPr>
            <p:cNvPr id="70" name="그림 6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24025" y="1366837"/>
              <a:ext cx="5806494" cy="3708277"/>
            </a:xfrm>
            <a:prstGeom prst="rect">
              <a:avLst/>
            </a:prstGeom>
          </p:spPr>
        </p:pic>
        <p:sp>
          <p:nvSpPr>
            <p:cNvPr id="71" name="TextBox 70"/>
            <p:cNvSpPr txBox="1"/>
            <p:nvPr/>
          </p:nvSpPr>
          <p:spPr>
            <a:xfrm>
              <a:off x="7750447" y="2692377"/>
              <a:ext cx="1587371" cy="390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Main Coil</a:t>
              </a:r>
              <a:endParaRPr lang="ko-KR" altLang="en-US" sz="1200" b="1" i="1" u="none">
                <a:solidFill>
                  <a:schemeClr val="tx1"/>
                </a:solidFill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750447" y="3082866"/>
              <a:ext cx="2098878" cy="39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Hot Gas Reheat  Coil</a:t>
              </a:r>
              <a:endParaRPr lang="ko-KR" altLang="en-US" sz="1200" b="1" i="1" u="none">
                <a:solidFill>
                  <a:schemeClr val="tx1"/>
                </a:solidFill>
              </a:endParaRPr>
            </a:p>
          </p:txBody>
        </p:sp>
        <p:cxnSp>
          <p:nvCxnSpPr>
            <p:cNvPr id="73" name="꺾인 연결선 72"/>
            <p:cNvCxnSpPr>
              <a:stCxn id="72" idx="1"/>
            </p:cNvCxnSpPr>
            <p:nvPr/>
          </p:nvCxnSpPr>
          <p:spPr>
            <a:xfrm rot="10800000">
              <a:off x="5870935" y="2940141"/>
              <a:ext cx="1879512" cy="337972"/>
            </a:xfrm>
            <a:prstGeom prst="bentConnector3">
              <a:avLst>
                <a:gd name="adj1" fmla="val 100009"/>
              </a:avLst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순서도: 연결자 73"/>
            <p:cNvSpPr/>
            <p:nvPr/>
          </p:nvSpPr>
          <p:spPr>
            <a:xfrm flipH="1">
              <a:off x="4093119" y="3661058"/>
              <a:ext cx="76530" cy="76532"/>
            </a:xfrm>
            <a:prstGeom prst="flowChartConnector">
              <a:avLst/>
            </a:prstGeom>
            <a:ln w="3175">
              <a:solidFill>
                <a:schemeClr val="tx1">
                  <a:lumMod val="75000"/>
                  <a:lumOff val="25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5" name="꺾인 연결선 74"/>
            <p:cNvCxnSpPr>
              <a:stCxn id="76" idx="1"/>
              <a:endCxn id="74" idx="4"/>
            </p:cNvCxnSpPr>
            <p:nvPr/>
          </p:nvCxnSpPr>
          <p:spPr>
            <a:xfrm rot="10800000">
              <a:off x="4131384" y="3737590"/>
              <a:ext cx="3395227" cy="1760664"/>
            </a:xfrm>
            <a:prstGeom prst="bentConnector2">
              <a:avLst/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/>
            <p:cNvSpPr txBox="1"/>
            <p:nvPr/>
          </p:nvSpPr>
          <p:spPr>
            <a:xfrm>
              <a:off x="7526611" y="5303008"/>
              <a:ext cx="1079088" cy="39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EC motor</a:t>
              </a:r>
              <a:endParaRPr lang="ko-KR" altLang="en-US" sz="1200" b="1" i="1" u="none">
                <a:solidFill>
                  <a:schemeClr val="tx1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502396" y="4900557"/>
              <a:ext cx="1335617" cy="39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3D Plug Fan</a:t>
              </a:r>
              <a:endParaRPr lang="ko-KR" altLang="en-US" sz="1200" b="1" i="1" u="none">
                <a:solidFill>
                  <a:schemeClr val="tx1"/>
                </a:solidFill>
              </a:endParaRPr>
            </a:p>
          </p:txBody>
        </p:sp>
        <p:cxnSp>
          <p:nvCxnSpPr>
            <p:cNvPr id="78" name="꺾인 연결선 77"/>
            <p:cNvCxnSpPr>
              <a:stCxn id="79" idx="3"/>
            </p:cNvCxnSpPr>
            <p:nvPr/>
          </p:nvCxnSpPr>
          <p:spPr>
            <a:xfrm>
              <a:off x="1963558" y="1470143"/>
              <a:ext cx="1775232" cy="543509"/>
            </a:xfrm>
            <a:prstGeom prst="bentConnector3">
              <a:avLst>
                <a:gd name="adj1" fmla="val 99922"/>
              </a:avLst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TextBox 78"/>
            <p:cNvSpPr txBox="1"/>
            <p:nvPr/>
          </p:nvSpPr>
          <p:spPr>
            <a:xfrm>
              <a:off x="-32366" y="1274898"/>
              <a:ext cx="1995924" cy="3904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Heat Recovery Unit</a:t>
              </a:r>
              <a:endParaRPr lang="ko-KR" altLang="en-US" sz="1100" b="1" i="1" u="none">
                <a:solidFill>
                  <a:schemeClr val="tx1"/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-252696" y="1776731"/>
              <a:ext cx="1698571" cy="6032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Control Box</a:t>
              </a:r>
            </a:p>
            <a:p>
              <a:r>
                <a:rPr lang="en-US" altLang="ko-KR" sz="1000" i="1" u="none" dirty="0" smtClean="0">
                  <a:solidFill>
                    <a:schemeClr val="tx1"/>
                  </a:solidFill>
                </a:rPr>
                <a:t>-Web UI, </a:t>
              </a:r>
            </a:p>
            <a:p>
              <a:r>
                <a:rPr lang="en-US" altLang="ko-KR" sz="1000" i="1" u="none" dirty="0" smtClean="0">
                  <a:solidFill>
                    <a:schemeClr val="tx1"/>
                  </a:solidFill>
                </a:rPr>
                <a:t>-BACnet IP, Modbus RTU</a:t>
              </a:r>
              <a:endParaRPr lang="ko-KR" altLang="en-US" sz="1000" i="1" u="none">
                <a:solidFill>
                  <a:schemeClr val="tx1"/>
                </a:solidFill>
              </a:endParaRPr>
            </a:p>
          </p:txBody>
        </p:sp>
        <p:cxnSp>
          <p:nvCxnSpPr>
            <p:cNvPr id="81" name="꺾인 연결선 80"/>
            <p:cNvCxnSpPr>
              <a:stCxn id="80" idx="3"/>
            </p:cNvCxnSpPr>
            <p:nvPr/>
          </p:nvCxnSpPr>
          <p:spPr>
            <a:xfrm>
              <a:off x="1445875" y="2078346"/>
              <a:ext cx="1290544" cy="110567"/>
            </a:xfrm>
            <a:prstGeom prst="bentConnector3">
              <a:avLst>
                <a:gd name="adj1" fmla="val 50000"/>
              </a:avLst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꺾인 연결선 81"/>
            <p:cNvCxnSpPr>
              <a:stCxn id="77" idx="1"/>
            </p:cNvCxnSpPr>
            <p:nvPr/>
          </p:nvCxnSpPr>
          <p:spPr>
            <a:xfrm rot="10800000">
              <a:off x="4761874" y="3563032"/>
              <a:ext cx="2740524" cy="1532770"/>
            </a:xfrm>
            <a:prstGeom prst="bentConnector3">
              <a:avLst>
                <a:gd name="adj1" fmla="val 99976"/>
              </a:avLst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꺾인 연결선 82"/>
            <p:cNvCxnSpPr>
              <a:stCxn id="84" idx="3"/>
            </p:cNvCxnSpPr>
            <p:nvPr/>
          </p:nvCxnSpPr>
          <p:spPr>
            <a:xfrm flipV="1">
              <a:off x="3052298" y="4004162"/>
              <a:ext cx="797163" cy="730716"/>
            </a:xfrm>
            <a:prstGeom prst="bentConnector3">
              <a:avLst>
                <a:gd name="adj1" fmla="val 100532"/>
              </a:avLst>
            </a:prstGeom>
            <a:ln w="3175">
              <a:solidFill>
                <a:schemeClr val="tx1"/>
              </a:solidFill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TextBox 83"/>
            <p:cNvSpPr txBox="1"/>
            <p:nvPr/>
          </p:nvSpPr>
          <p:spPr>
            <a:xfrm>
              <a:off x="580493" y="4425741"/>
              <a:ext cx="2471805" cy="6182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Bottom Access Panel</a:t>
              </a:r>
            </a:p>
            <a:p>
              <a:pPr algn="r"/>
              <a:r>
                <a:rPr lang="en-US" altLang="ko-KR" sz="1050" i="1" u="none" dirty="0" smtClean="0">
                  <a:solidFill>
                    <a:schemeClr val="tx1"/>
                  </a:solidFill>
                </a:rPr>
                <a:t>(Fan Motor Assembly)</a:t>
              </a:r>
              <a:endParaRPr lang="ko-KR" altLang="en-US" sz="1050" i="1" u="none">
                <a:solidFill>
                  <a:schemeClr val="tx1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7750447" y="2264202"/>
              <a:ext cx="2175599" cy="390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Filters </a:t>
              </a:r>
              <a:r>
                <a:rPr lang="en-US" altLang="ko-KR" sz="1050" i="1" u="none" dirty="0" smtClean="0">
                  <a:solidFill>
                    <a:schemeClr val="tx1"/>
                  </a:solidFill>
                </a:rPr>
                <a:t>(2”, MERV 8)</a:t>
              </a:r>
              <a:endParaRPr lang="en-US" altLang="ko-KR" sz="1200" i="1" u="none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86" name="직선 화살표 연결선 85"/>
            <p:cNvCxnSpPr>
              <a:endCxn id="85" idx="1"/>
            </p:cNvCxnSpPr>
            <p:nvPr/>
          </p:nvCxnSpPr>
          <p:spPr>
            <a:xfrm>
              <a:off x="6126058" y="2448780"/>
              <a:ext cx="1624389" cy="0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sm" len="lg"/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직선 화살표 연결선 86"/>
            <p:cNvCxnSpPr>
              <a:endCxn id="71" idx="1"/>
            </p:cNvCxnSpPr>
            <p:nvPr/>
          </p:nvCxnSpPr>
          <p:spPr>
            <a:xfrm>
              <a:off x="6285990" y="2887620"/>
              <a:ext cx="1464457" cy="1"/>
            </a:xfrm>
            <a:prstGeom prst="straightConnector1">
              <a:avLst/>
            </a:prstGeom>
            <a:ln w="3175">
              <a:solidFill>
                <a:schemeClr val="tx1"/>
              </a:solidFill>
              <a:headEnd type="triangle" w="sm" len="lg"/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/>
            <p:cNvSpPr txBox="1"/>
            <p:nvPr/>
          </p:nvSpPr>
          <p:spPr>
            <a:xfrm>
              <a:off x="7485949" y="4491582"/>
              <a:ext cx="1873587" cy="390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Gravity Drain</a:t>
              </a:r>
              <a:endParaRPr lang="ko-KR" altLang="en-US" sz="1200" b="1" i="1" u="none" dirty="0">
                <a:solidFill>
                  <a:schemeClr val="tx1"/>
                </a:solidFill>
              </a:endParaRP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-32366" y="850811"/>
              <a:ext cx="1412083" cy="3904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Drain Pump</a:t>
              </a:r>
              <a:endParaRPr lang="ko-KR" altLang="en-US" sz="1200" b="1" i="1" u="none">
                <a:solidFill>
                  <a:schemeClr val="tx1"/>
                </a:solidFill>
              </a:endParaRPr>
            </a:p>
          </p:txBody>
        </p:sp>
        <p:cxnSp>
          <p:nvCxnSpPr>
            <p:cNvPr id="90" name="꺾인 연결선 89"/>
            <p:cNvCxnSpPr>
              <a:stCxn id="89" idx="3"/>
            </p:cNvCxnSpPr>
            <p:nvPr/>
          </p:nvCxnSpPr>
          <p:spPr>
            <a:xfrm>
              <a:off x="1379717" y="1046056"/>
              <a:ext cx="2713402" cy="897762"/>
            </a:xfrm>
            <a:prstGeom prst="bentConnector3">
              <a:avLst>
                <a:gd name="adj1" fmla="val 99981"/>
              </a:avLst>
            </a:prstGeom>
            <a:ln w="3175">
              <a:solidFill>
                <a:schemeClr val="tx1"/>
              </a:solidFill>
              <a:prstDash val="dash"/>
              <a:headEnd type="none" w="med" len="med"/>
              <a:tailEnd type="triangl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1" name="TextBox 90"/>
            <p:cNvSpPr txBox="1"/>
            <p:nvPr/>
          </p:nvSpPr>
          <p:spPr>
            <a:xfrm>
              <a:off x="7754500" y="3736634"/>
              <a:ext cx="2145113" cy="4762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i="1" u="none" dirty="0" smtClean="0">
                  <a:solidFill>
                    <a:schemeClr val="tx1"/>
                  </a:solidFill>
                </a:rPr>
                <a:t>Bottom </a:t>
              </a:r>
              <a:r>
                <a:rPr lang="en-US" altLang="ko-KR" sz="1200" b="1" i="1" u="none" smtClean="0">
                  <a:solidFill>
                    <a:schemeClr val="tx1"/>
                  </a:solidFill>
                </a:rPr>
                <a:t>Acces</a:t>
              </a:r>
              <a:r>
                <a:rPr lang="en-US" altLang="ko-KR" sz="1200" b="1" i="1" smtClean="0"/>
                <a:t>s Panel   </a:t>
              </a:r>
              <a:r>
                <a:rPr lang="en-US" altLang="ko-KR" sz="1100" i="1" u="none" smtClean="0">
                  <a:solidFill>
                    <a:schemeClr val="tx1"/>
                  </a:solidFill>
                </a:rPr>
                <a:t>(Filter </a:t>
              </a:r>
              <a:r>
                <a:rPr lang="en-US" altLang="ko-KR" sz="1100" i="1" u="none" dirty="0" smtClean="0">
                  <a:solidFill>
                    <a:schemeClr val="tx1"/>
                  </a:solidFill>
                </a:rPr>
                <a:t>maintenance)</a:t>
              </a:r>
              <a:endParaRPr lang="ko-KR" altLang="en-US" sz="1100" i="1" u="none" dirty="0">
                <a:solidFill>
                  <a:schemeClr val="tx1"/>
                </a:solidFill>
              </a:endParaRPr>
            </a:p>
          </p:txBody>
        </p:sp>
        <p:cxnSp>
          <p:nvCxnSpPr>
            <p:cNvPr id="92" name="직선 화살표 연결선 91"/>
            <p:cNvCxnSpPr>
              <a:endCxn id="91" idx="1"/>
            </p:cNvCxnSpPr>
            <p:nvPr/>
          </p:nvCxnSpPr>
          <p:spPr>
            <a:xfrm>
              <a:off x="7012274" y="3965141"/>
              <a:ext cx="742227" cy="9611"/>
            </a:xfrm>
            <a:prstGeom prst="straightConnector1">
              <a:avLst/>
            </a:prstGeom>
            <a:ln w="3175">
              <a:solidFill>
                <a:schemeClr val="tx1"/>
              </a:solidFill>
              <a:prstDash val="dash"/>
              <a:headEnd type="triangle" w="sm" len="lg"/>
              <a:tailEnd type="none" w="sm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3" name="꺾인 연결선 92"/>
          <p:cNvCxnSpPr>
            <a:stCxn id="88" idx="1"/>
          </p:cNvCxnSpPr>
          <p:nvPr/>
        </p:nvCxnSpPr>
        <p:spPr>
          <a:xfrm rot="10800000">
            <a:off x="7554720" y="4612194"/>
            <a:ext cx="730459" cy="290220"/>
          </a:xfrm>
          <a:prstGeom prst="bentConnector3">
            <a:avLst>
              <a:gd name="adj1" fmla="val 99179"/>
            </a:avLst>
          </a:prstGeom>
          <a:ln w="3175">
            <a:solidFill>
              <a:schemeClr val="tx1"/>
            </a:solidFill>
            <a:headEnd type="none" w="med" len="med"/>
            <a:tailEnd type="triangle" w="sm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9662127" y="649792"/>
            <a:ext cx="23102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latin typeface="+mj-lt"/>
                <a:cs typeface="Calibri" panose="020F0502020204030204" pitchFamily="34" charset="0"/>
              </a:rPr>
              <a:t>ARND153DCR4, ARND203DCR4</a:t>
            </a:r>
            <a:endParaRPr lang="ko-KR" altLang="en-US" sz="1100">
              <a:latin typeface="+mj-lt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78618" y="1770580"/>
            <a:ext cx="1663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 b="1" i="1" u="none"/>
            </a:lvl1pPr>
          </a:lstStyle>
          <a:p>
            <a:r>
              <a:rPr lang="en-US" altLang="ko-KR" dirty="0" smtClean="0"/>
              <a:t>1 inch </a:t>
            </a:r>
            <a:r>
              <a:rPr lang="en-US" altLang="ko-KR" dirty="0"/>
              <a:t>Insulation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1692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2000">
        <p15:prstTrans prst="pageCurlDouble"/>
      </p:transition>
    </mc:Choice>
    <mc:Fallback xmlns="">
      <p:transition spd="slow" advClick="0" advTm="6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14"/>
          <a:stretch/>
        </p:blipFill>
        <p:spPr bwMode="auto">
          <a:xfrm rot="16200000">
            <a:off x="5168734" y="3942716"/>
            <a:ext cx="2292166" cy="23610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4049507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1.2 Location of Control Parts</a:t>
            </a:r>
            <a:endParaRPr lang="en-US" altLang="ko-KR" sz="2200" dirty="0"/>
          </a:p>
        </p:txBody>
      </p:sp>
      <p:sp>
        <p:nvSpPr>
          <p:cNvPr id="93" name="Rectangle 83"/>
          <p:cNvSpPr>
            <a:spLocks noChangeArrowheads="1"/>
          </p:cNvSpPr>
          <p:nvPr/>
        </p:nvSpPr>
        <p:spPr bwMode="auto">
          <a:xfrm>
            <a:off x="10361035" y="210290"/>
            <a:ext cx="16113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1. Introduction</a:t>
            </a:r>
            <a:endParaRPr kumimoji="1" lang="en-US" altLang="ko-KR" sz="1600" b="1" dirty="0">
              <a:solidFill>
                <a:srgbClr val="000000"/>
              </a:solidFill>
              <a:latin typeface="Arial" pitchFamily="34" charset="0"/>
              <a:ea typeface="돋움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4"/>
          <a:srcRect t="25494" b="25566"/>
          <a:stretch/>
        </p:blipFill>
        <p:spPr>
          <a:xfrm>
            <a:off x="252412" y="914400"/>
            <a:ext cx="3914775" cy="1915886"/>
          </a:xfrm>
          <a:prstGeom prst="rect">
            <a:avLst/>
          </a:prstGeom>
        </p:spPr>
      </p:pic>
      <p:sp>
        <p:nvSpPr>
          <p:cNvPr id="4" name="모서리가 둥근 직사각형 3"/>
          <p:cNvSpPr/>
          <p:nvPr/>
        </p:nvSpPr>
        <p:spPr>
          <a:xfrm>
            <a:off x="2367653" y="1023257"/>
            <a:ext cx="1572976" cy="1589314"/>
          </a:xfrm>
          <a:prstGeom prst="roundRect">
            <a:avLst>
              <a:gd name="adj" fmla="val 3518"/>
            </a:avLst>
          </a:prstGeom>
          <a:noFill/>
          <a:ln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265" name="그림 2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1942" y="1020616"/>
            <a:ext cx="2369905" cy="25639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302" name="TextBox 301"/>
          <p:cNvSpPr txBox="1"/>
          <p:nvPr/>
        </p:nvSpPr>
        <p:spPr>
          <a:xfrm>
            <a:off x="5742049" y="3700182"/>
            <a:ext cx="1204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ko-KR" sz="1200" b="1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  <a:cs typeface="Arial" panose="020B0604020202020204" pitchFamily="34" charset="0"/>
              </a:rPr>
              <a:t>BOTTOM PANEL</a:t>
            </a:r>
            <a:endParaRPr lang="ko-KR" altLang="en-US" sz="1200" b="1" dirty="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3" name="TextBox 302"/>
          <p:cNvSpPr txBox="1"/>
          <p:nvPr/>
        </p:nvSpPr>
        <p:spPr>
          <a:xfrm>
            <a:off x="5883599" y="776645"/>
            <a:ext cx="8850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altLang="ko-KR" sz="1200" b="1" dirty="0" smtClean="0">
                <a:solidFill>
                  <a:prstClr val="black"/>
                </a:solidFill>
                <a:latin typeface="Calibri" panose="020F0502020204030204"/>
                <a:ea typeface="맑은 고딕" panose="020B0503020000020004" pitchFamily="50" charset="-127"/>
                <a:cs typeface="Arial" panose="020B0604020202020204" pitchFamily="34" charset="0"/>
              </a:rPr>
              <a:t>TOP PANEL</a:t>
            </a:r>
            <a:endParaRPr lang="ko-KR" altLang="en-US" sz="1200" b="1" dirty="0">
              <a:solidFill>
                <a:prstClr val="black"/>
              </a:solidFill>
              <a:latin typeface="Calibri" panose="020F0502020204030204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285" name="타원 284"/>
          <p:cNvSpPr/>
          <p:nvPr/>
        </p:nvSpPr>
        <p:spPr>
          <a:xfrm>
            <a:off x="5592433" y="2428190"/>
            <a:ext cx="262211" cy="26221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286" name="TextBox 285"/>
          <p:cNvSpPr txBox="1"/>
          <p:nvPr/>
        </p:nvSpPr>
        <p:spPr>
          <a:xfrm>
            <a:off x="5630208" y="2405408"/>
            <a:ext cx="18666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rPr>
              <a:t>2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307" name="모서리가 둥근 직사각형 306"/>
          <p:cNvSpPr/>
          <p:nvPr/>
        </p:nvSpPr>
        <p:spPr>
          <a:xfrm>
            <a:off x="5214716" y="1845271"/>
            <a:ext cx="2163523" cy="941693"/>
          </a:xfrm>
          <a:prstGeom prst="roundRect">
            <a:avLst/>
          </a:prstGeom>
          <a:noFill/>
          <a:ln w="38100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6164695" y="2428190"/>
            <a:ext cx="262211" cy="26221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6202470" y="2405408"/>
            <a:ext cx="18666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rPr>
              <a:t>3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sp>
        <p:nvSpPr>
          <p:cNvPr id="53" name="타원 52"/>
          <p:cNvSpPr/>
          <p:nvPr/>
        </p:nvSpPr>
        <p:spPr>
          <a:xfrm>
            <a:off x="6465277" y="2428190"/>
            <a:ext cx="262211" cy="262212"/>
          </a:xfrm>
          <a:prstGeom prst="ellipse">
            <a:avLst/>
          </a:prstGeom>
          <a:solidFill>
            <a:srgbClr val="FFFF00"/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6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03052" y="2405408"/>
            <a:ext cx="186661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6858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rPr>
              <a:t>4</a:t>
            </a:r>
            <a:endParaRPr kumimoji="0" lang="ko-KR" altLang="en-US" sz="14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grpSp>
        <p:nvGrpSpPr>
          <p:cNvPr id="6" name="그룹 5"/>
          <p:cNvGrpSpPr/>
          <p:nvPr/>
        </p:nvGrpSpPr>
        <p:grpSpPr>
          <a:xfrm>
            <a:off x="6771444" y="2405408"/>
            <a:ext cx="262211" cy="307777"/>
            <a:chOff x="6771444" y="2405408"/>
            <a:chExt cx="262211" cy="307777"/>
          </a:xfrm>
        </p:grpSpPr>
        <p:sp>
          <p:nvSpPr>
            <p:cNvPr id="55" name="타원 54"/>
            <p:cNvSpPr/>
            <p:nvPr/>
          </p:nvSpPr>
          <p:spPr>
            <a:xfrm>
              <a:off x="6771444" y="2428190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6809219" y="2405408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5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5" name="그룹 4"/>
          <p:cNvGrpSpPr/>
          <p:nvPr/>
        </p:nvGrpSpPr>
        <p:grpSpPr>
          <a:xfrm>
            <a:off x="5479212" y="4429137"/>
            <a:ext cx="262211" cy="307777"/>
            <a:chOff x="4623627" y="5170501"/>
            <a:chExt cx="262211" cy="307777"/>
          </a:xfrm>
        </p:grpSpPr>
        <p:sp>
          <p:nvSpPr>
            <p:cNvPr id="57" name="타원 56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4661402" y="5170501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1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5813834" y="4294812"/>
            <a:ext cx="479107" cy="307777"/>
            <a:chOff x="4514921" y="5170501"/>
            <a:chExt cx="479107" cy="307777"/>
          </a:xfrm>
        </p:grpSpPr>
        <p:sp>
          <p:nvSpPr>
            <p:cNvPr id="61" name="타원 60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4514921" y="5170501"/>
              <a:ext cx="4791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10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3" name="그룹 62"/>
          <p:cNvGrpSpPr/>
          <p:nvPr/>
        </p:nvGrpSpPr>
        <p:grpSpPr>
          <a:xfrm>
            <a:off x="5813834" y="4745854"/>
            <a:ext cx="479107" cy="307777"/>
            <a:chOff x="4514921" y="5170501"/>
            <a:chExt cx="479107" cy="307777"/>
          </a:xfrm>
        </p:grpSpPr>
        <p:sp>
          <p:nvSpPr>
            <p:cNvPr id="64" name="타원 63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514921" y="5170501"/>
              <a:ext cx="4791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11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66" name="그룹 65"/>
          <p:cNvGrpSpPr/>
          <p:nvPr/>
        </p:nvGrpSpPr>
        <p:grpSpPr>
          <a:xfrm>
            <a:off x="5872143" y="5201674"/>
            <a:ext cx="479107" cy="307777"/>
            <a:chOff x="4514921" y="5170501"/>
            <a:chExt cx="479107" cy="307777"/>
          </a:xfrm>
        </p:grpSpPr>
        <p:sp>
          <p:nvSpPr>
            <p:cNvPr id="67" name="타원 66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4514921" y="5170501"/>
              <a:ext cx="4791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12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80" name="그룹 79"/>
          <p:cNvGrpSpPr/>
          <p:nvPr/>
        </p:nvGrpSpPr>
        <p:grpSpPr>
          <a:xfrm>
            <a:off x="6562594" y="4448700"/>
            <a:ext cx="262211" cy="307777"/>
            <a:chOff x="4623627" y="5170501"/>
            <a:chExt cx="262211" cy="307777"/>
          </a:xfrm>
        </p:grpSpPr>
        <p:sp>
          <p:nvSpPr>
            <p:cNvPr id="81" name="타원 80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661402" y="5170501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7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83" name="그룹 82"/>
          <p:cNvGrpSpPr/>
          <p:nvPr/>
        </p:nvGrpSpPr>
        <p:grpSpPr>
          <a:xfrm>
            <a:off x="6565984" y="5278733"/>
            <a:ext cx="262211" cy="307777"/>
            <a:chOff x="4623627" y="5170501"/>
            <a:chExt cx="262211" cy="307777"/>
          </a:xfrm>
        </p:grpSpPr>
        <p:sp>
          <p:nvSpPr>
            <p:cNvPr id="84" name="타원 83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4661402" y="5170501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8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86" name="그룹 85"/>
          <p:cNvGrpSpPr/>
          <p:nvPr/>
        </p:nvGrpSpPr>
        <p:grpSpPr>
          <a:xfrm>
            <a:off x="6871211" y="5850164"/>
            <a:ext cx="262211" cy="307777"/>
            <a:chOff x="4623627" y="5170501"/>
            <a:chExt cx="262211" cy="307777"/>
          </a:xfrm>
        </p:grpSpPr>
        <p:sp>
          <p:nvSpPr>
            <p:cNvPr id="87" name="타원 86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4661402" y="5170501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9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90" name="그룹 89"/>
          <p:cNvGrpSpPr/>
          <p:nvPr/>
        </p:nvGrpSpPr>
        <p:grpSpPr>
          <a:xfrm>
            <a:off x="7070837" y="2405408"/>
            <a:ext cx="262211" cy="307777"/>
            <a:chOff x="6771444" y="2405408"/>
            <a:chExt cx="262211" cy="307777"/>
          </a:xfrm>
        </p:grpSpPr>
        <p:sp>
          <p:nvSpPr>
            <p:cNvPr id="91" name="타원 90"/>
            <p:cNvSpPr/>
            <p:nvPr/>
          </p:nvSpPr>
          <p:spPr>
            <a:xfrm>
              <a:off x="6771444" y="2428190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6809219" y="2405408"/>
              <a:ext cx="186661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6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8" name="표 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263639"/>
              </p:ext>
            </p:extLst>
          </p:nvPr>
        </p:nvGraphicFramePr>
        <p:xfrm>
          <a:off x="8973583" y="836223"/>
          <a:ext cx="2889885" cy="3361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/>
                <a:gridCol w="2481580"/>
              </a:tblGrid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CAREL® Controller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Module</a:t>
                      </a:r>
                      <a:endParaRPr lang="ko-KR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Coil EEV Module</a:t>
                      </a:r>
                      <a:endParaRPr lang="ko-KR" altLang="ko-KR" sz="11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Reheat Coil EEV Module</a:t>
                      </a:r>
                      <a:endParaRPr lang="ko-KR" altLang="ko-KR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NTC Module</a:t>
                      </a:r>
                      <a:endParaRPr lang="ko-KR" altLang="ko-KR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UI Module</a:t>
                      </a:r>
                      <a:endParaRPr lang="ko-KR" altLang="ko-KR" sz="11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HR Unit PCB</a:t>
                      </a:r>
                      <a:endParaRPr lang="ko-KR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SMPS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Transformer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RS485 1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RS485 2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Relay 1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1974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62000">
        <p15:prstTrans prst="pageCurlDouble"/>
      </p:transition>
    </mc:Choice>
    <mc:Fallback xmlns="">
      <p:transition spd="slow" advClick="0" advTm="6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83"/>
          <p:cNvSpPr>
            <a:spLocks noChangeArrowheads="1"/>
          </p:cNvSpPr>
          <p:nvPr/>
        </p:nvSpPr>
        <p:spPr bwMode="auto">
          <a:xfrm>
            <a:off x="10361035" y="210290"/>
            <a:ext cx="161134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1. Introduction</a:t>
            </a:r>
            <a:endParaRPr kumimoji="1" lang="en-US" altLang="ko-KR" sz="1600" b="1" dirty="0">
              <a:solidFill>
                <a:srgbClr val="000000"/>
              </a:solidFill>
              <a:latin typeface="Arial" pitchFamily="34" charset="0"/>
              <a:ea typeface="돋움" pitchFamily="50" charset="-127"/>
            </a:endParaRPr>
          </a:p>
        </p:txBody>
      </p:sp>
      <p:sp>
        <p:nvSpPr>
          <p:cNvPr id="138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7389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1.3 Wiring Diagram</a:t>
            </a:r>
            <a:endParaRPr lang="en-US" altLang="ko-KR" sz="2200" dirty="0"/>
          </a:p>
        </p:txBody>
      </p:sp>
      <p:graphicFrame>
        <p:nvGraphicFramePr>
          <p:cNvPr id="30" name="표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513518"/>
              </p:ext>
            </p:extLst>
          </p:nvPr>
        </p:nvGraphicFramePr>
        <p:xfrm>
          <a:off x="8973583" y="836223"/>
          <a:ext cx="2889885" cy="3361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305"/>
                <a:gridCol w="2481580"/>
              </a:tblGrid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  <a:endParaRPr lang="ko-KR" altLang="en-US" sz="105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CAREL® Controller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Module</a:t>
                      </a:r>
                      <a:endParaRPr lang="ko-KR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Main Coil EEV Module</a:t>
                      </a:r>
                      <a:endParaRPr lang="ko-KR" altLang="ko-KR" sz="11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Reheat Coil EEV Module</a:t>
                      </a:r>
                      <a:endParaRPr lang="ko-KR" altLang="ko-KR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NTC Module</a:t>
                      </a:r>
                      <a:endParaRPr lang="ko-KR" altLang="ko-KR" sz="11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UI Module</a:t>
                      </a:r>
                      <a:endParaRPr lang="ko-KR" altLang="ko-KR" sz="1100" kern="12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HR Unit PCB</a:t>
                      </a:r>
                      <a:endParaRPr lang="ko-KR" sz="110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SMPS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ko-KR" altLang="en-US" sz="105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Transformer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RS485 1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8213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RS485 2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948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5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ko-KR" altLang="en-US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Relay 1</a:t>
                      </a:r>
                      <a:endParaRPr lang="ko-KR" sz="110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4" name="그룹 3"/>
          <p:cNvGrpSpPr/>
          <p:nvPr/>
        </p:nvGrpSpPr>
        <p:grpSpPr>
          <a:xfrm>
            <a:off x="342900" y="816576"/>
            <a:ext cx="8602171" cy="5142817"/>
            <a:chOff x="12045263" y="1166881"/>
            <a:chExt cx="8602171" cy="5142817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045263" y="1166881"/>
              <a:ext cx="8602171" cy="5142817"/>
            </a:xfrm>
            <a:prstGeom prst="rect">
              <a:avLst/>
            </a:prstGeom>
          </p:spPr>
        </p:pic>
        <p:sp>
          <p:nvSpPr>
            <p:cNvPr id="33" name="타원 32"/>
            <p:cNvSpPr/>
            <p:nvPr/>
          </p:nvSpPr>
          <p:spPr>
            <a:xfrm>
              <a:off x="13292692" y="4790979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1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4" name="타원 33"/>
            <p:cNvSpPr/>
            <p:nvPr/>
          </p:nvSpPr>
          <p:spPr>
            <a:xfrm>
              <a:off x="14567713" y="5153034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2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5" name="타원 34"/>
            <p:cNvSpPr/>
            <p:nvPr/>
          </p:nvSpPr>
          <p:spPr>
            <a:xfrm>
              <a:off x="16430210" y="5153034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3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16988912" y="5153034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4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7" name="타원 36"/>
            <p:cNvSpPr/>
            <p:nvPr/>
          </p:nvSpPr>
          <p:spPr>
            <a:xfrm>
              <a:off x="17547614" y="5153034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5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8" name="타원 37"/>
            <p:cNvSpPr/>
            <p:nvPr/>
          </p:nvSpPr>
          <p:spPr>
            <a:xfrm>
              <a:off x="18106316" y="5153034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6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15515516" y="2578553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7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40" name="타원 39"/>
            <p:cNvSpPr/>
            <p:nvPr/>
          </p:nvSpPr>
          <p:spPr>
            <a:xfrm>
              <a:off x="12765492" y="2918599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8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41" name="타원 40"/>
            <p:cNvSpPr/>
            <p:nvPr/>
          </p:nvSpPr>
          <p:spPr>
            <a:xfrm>
              <a:off x="12371209" y="3564897"/>
              <a:ext cx="292636" cy="292636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 smtClean="0">
                  <a:solidFill>
                    <a:schemeClr val="tx1"/>
                  </a:solidFill>
                </a:rPr>
                <a:t>9</a:t>
              </a:r>
              <a:endParaRPr lang="ko-KR" altLang="en-US" sz="1200" b="1">
                <a:solidFill>
                  <a:schemeClr val="tx1"/>
                </a:solidFill>
              </a:endParaRPr>
            </a:p>
          </p:txBody>
        </p:sp>
        <p:sp>
          <p:nvSpPr>
            <p:cNvPr id="43" name="타원 42"/>
            <p:cNvSpPr/>
            <p:nvPr/>
          </p:nvSpPr>
          <p:spPr>
            <a:xfrm>
              <a:off x="17285029" y="1921369"/>
              <a:ext cx="293294" cy="29329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050" b="1" dirty="0" smtClean="0">
                  <a:solidFill>
                    <a:schemeClr val="tx1"/>
                  </a:solidFill>
                </a:rPr>
                <a:t>10</a:t>
              </a:r>
            </a:p>
          </p:txBody>
        </p:sp>
        <p:sp>
          <p:nvSpPr>
            <p:cNvPr id="44" name="타원 43"/>
            <p:cNvSpPr/>
            <p:nvPr/>
          </p:nvSpPr>
          <p:spPr>
            <a:xfrm>
              <a:off x="17380876" y="3002958"/>
              <a:ext cx="293294" cy="293294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050" b="1" dirty="0" smtClean="0">
                  <a:solidFill>
                    <a:schemeClr val="tx1"/>
                  </a:solidFill>
                </a:rPr>
                <a:t>11</a:t>
              </a: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2070125" y="5052040"/>
            <a:ext cx="479107" cy="307777"/>
            <a:chOff x="4514921" y="5170501"/>
            <a:chExt cx="479107" cy="307777"/>
          </a:xfrm>
        </p:grpSpPr>
        <p:sp>
          <p:nvSpPr>
            <p:cNvPr id="19" name="타원 18"/>
            <p:cNvSpPr/>
            <p:nvPr/>
          </p:nvSpPr>
          <p:spPr>
            <a:xfrm>
              <a:off x="4623627" y="5193283"/>
              <a:ext cx="262211" cy="262212"/>
            </a:xfrm>
            <a:prstGeom prst="ellipse">
              <a:avLst/>
            </a:prstGeom>
            <a:solidFill>
              <a:srgbClr val="FFFF00"/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맑은 고딕" panose="020B0503020000020004" pitchFamily="50" charset="-127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514921" y="5170501"/>
              <a:ext cx="479107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ea typeface="맑은 고딕" panose="020B0503020000020004" pitchFamily="50" charset="-127"/>
                  <a:cs typeface="Arial" panose="020B0604020202020204" pitchFamily="34" charset="0"/>
                </a:rPr>
                <a:t>12</a:t>
              </a:r>
              <a:endParaRPr kumimoji="0" lang="ko-KR" altLang="en-U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맑은 고딕" panose="020B0503020000020004" pitchFamily="50" charset="-127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32378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51500">
        <p15:prstTrans prst="pageCurlDouble"/>
      </p:transition>
    </mc:Choice>
    <mc:Fallback xmlns="">
      <p:transition spd="slow" advClick="0" advTm="515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7576004" y="3047585"/>
            <a:ext cx="3189976" cy="461665"/>
          </a:xfrm>
        </p:spPr>
        <p:txBody>
          <a:bodyPr/>
          <a:lstStyle/>
          <a:p>
            <a:pPr algn="ctr"/>
            <a:r>
              <a:rPr lang="en-US" altLang="ko-KR" sz="3000" b="1" dirty="0" smtClean="0">
                <a:latin typeface="Arial" panose="020B0604020202020204" pitchFamily="34" charset="0"/>
                <a:ea typeface="LG스마트체2.0 Regular" panose="020B0600000101010101" pitchFamily="50" charset="-127"/>
                <a:cs typeface="Arial" panose="020B0604020202020204" pitchFamily="34" charset="0"/>
              </a:rPr>
              <a:t>Trouble Shooting</a:t>
            </a:r>
            <a:endParaRPr lang="en-US" altLang="ko-KR" sz="3000" b="1" dirty="0">
              <a:latin typeface="Arial" panose="020B0604020202020204" pitchFamily="34" charset="0"/>
              <a:ea typeface="LG스마트체2.0 Regular" panose="020B0600000101010101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39236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000">
        <p15:prstTrans prst="pageCurlDouble"/>
      </p:transition>
    </mc:Choice>
    <mc:Fallback xmlns="">
      <p:transition spd="slow" advClick="0" advTm="3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28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321273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2.1 </a:t>
            </a:r>
            <a:r>
              <a:rPr lang="en-US" altLang="ko-KR" sz="2200" dirty="0"/>
              <a:t>Error </a:t>
            </a:r>
            <a:r>
              <a:rPr lang="en-US" altLang="ko-KR" sz="2200" dirty="0" smtClean="0"/>
              <a:t>Code Display</a:t>
            </a:r>
            <a:endParaRPr lang="en-US" altLang="ko-KR" sz="2200" dirty="0"/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0591798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dirty="0" smtClean="0">
                <a:latin typeface="+mj-lt"/>
              </a:rPr>
              <a:t>• There are two levels of error code response.</a:t>
            </a:r>
          </a:p>
          <a:p>
            <a:pPr>
              <a:lnSpc>
                <a:spcPct val="120000"/>
              </a:lnSpc>
            </a:pP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    (1) Level 1 : Immediate system shutdown</a:t>
            </a:r>
          </a:p>
          <a:p>
            <a:pPr>
              <a:lnSpc>
                <a:spcPct val="120000"/>
              </a:lnSpc>
            </a:pP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    (2) Level 2 : Notify and keep operation</a:t>
            </a:r>
            <a:endParaRPr lang="en-US" altLang="ko-KR" dirty="0"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8150" y="742293"/>
            <a:ext cx="1900520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Indicator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38150" y="2032911"/>
            <a:ext cx="2331729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</a:t>
            </a: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Code Display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42953" y="2390083"/>
            <a:ext cx="697767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dirty="0" smtClean="0">
                <a:latin typeface="+mj-lt"/>
              </a:rPr>
              <a:t>• Error codes are consist of 5 digits numbers. (Main module display right 4 digits only.)</a:t>
            </a:r>
            <a:endParaRPr lang="en-US" altLang="ko-KR" dirty="0">
              <a:latin typeface="+mj-lt"/>
            </a:endParaRPr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8606" y="2896023"/>
            <a:ext cx="2803483" cy="1169551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8607" y="742292"/>
            <a:ext cx="2803482" cy="1647501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8606" y="4685283"/>
            <a:ext cx="2803483" cy="165043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704521" y="2375026"/>
            <a:ext cx="13516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algn="ctr"/>
            <a:r>
              <a:rPr lang="en-US" altLang="ko-KR" sz="1200" b="1" dirty="0" smtClean="0">
                <a:latin typeface="+mj-lt"/>
              </a:rPr>
              <a:t>[ Main Module ]</a:t>
            </a:r>
            <a:endParaRPr lang="en-US" altLang="ko-KR" sz="1200" b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90708" y="4055915"/>
            <a:ext cx="157927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algn="ctr"/>
            <a:r>
              <a:rPr lang="en-US" altLang="ko-KR" sz="1200" b="1" dirty="0" smtClean="0">
                <a:latin typeface="+mj-lt"/>
              </a:rPr>
              <a:t>[ Carel Controller ]</a:t>
            </a:r>
            <a:endParaRPr lang="en-US" altLang="ko-KR" sz="1200" b="1" dirty="0"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933526" y="6327028"/>
            <a:ext cx="89364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algn="ctr"/>
            <a:r>
              <a:rPr lang="en-US" altLang="ko-KR" sz="1200" b="1" dirty="0" smtClean="0">
                <a:latin typeface="+mj-lt"/>
              </a:rPr>
              <a:t>[ Web UI ]</a:t>
            </a:r>
            <a:endParaRPr lang="en-US" altLang="ko-KR" sz="1200" b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57056" y="2800774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2400" dirty="0"/>
              <a:t>1</a:t>
            </a:r>
          </a:p>
        </p:txBody>
      </p:sp>
      <p:cxnSp>
        <p:nvCxnSpPr>
          <p:cNvPr id="34" name="직선 연결선 33"/>
          <p:cNvCxnSpPr/>
          <p:nvPr/>
        </p:nvCxnSpPr>
        <p:spPr bwMode="auto">
          <a:xfrm>
            <a:off x="1445150" y="3262439"/>
            <a:ext cx="18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직선 연결선 34"/>
          <p:cNvCxnSpPr/>
          <p:nvPr/>
        </p:nvCxnSpPr>
        <p:spPr bwMode="auto">
          <a:xfrm>
            <a:off x="1780274" y="3262439"/>
            <a:ext cx="18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직선 연결선 35"/>
          <p:cNvCxnSpPr/>
          <p:nvPr/>
        </p:nvCxnSpPr>
        <p:spPr bwMode="auto">
          <a:xfrm>
            <a:off x="2118249" y="3262439"/>
            <a:ext cx="859147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TextBox 45"/>
          <p:cNvSpPr txBox="1"/>
          <p:nvPr/>
        </p:nvSpPr>
        <p:spPr>
          <a:xfrm>
            <a:off x="2982709" y="3379995"/>
            <a:ext cx="830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Error code</a:t>
            </a:r>
            <a:endParaRPr lang="en-US" altLang="ko-KR" sz="1000" b="1" i="1" dirty="0">
              <a:latin typeface="+mj-lt"/>
            </a:endParaRPr>
          </a:p>
        </p:txBody>
      </p:sp>
      <p:cxnSp>
        <p:nvCxnSpPr>
          <p:cNvPr id="38" name="꺾인 연결선 37"/>
          <p:cNvCxnSpPr>
            <a:stCxn id="55" idx="2"/>
            <a:endCxn id="46" idx="1"/>
          </p:cNvCxnSpPr>
          <p:nvPr/>
        </p:nvCxnSpPr>
        <p:spPr bwMode="auto">
          <a:xfrm rot="16200000" flipH="1">
            <a:off x="2645521" y="3165917"/>
            <a:ext cx="239491" cy="434886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/>
          <p:cNvSpPr txBox="1"/>
          <p:nvPr/>
        </p:nvSpPr>
        <p:spPr>
          <a:xfrm>
            <a:off x="2028289" y="2801950"/>
            <a:ext cx="10390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r>
              <a:rPr lang="en-US" altLang="ko-KR" sz="2400" dirty="0" smtClean="0"/>
              <a:t>0  0  0</a:t>
            </a:r>
            <a:endParaRPr lang="en-US" altLang="ko-KR" sz="2400" dirty="0"/>
          </a:p>
        </p:txBody>
      </p:sp>
      <p:sp>
        <p:nvSpPr>
          <p:cNvPr id="56" name="TextBox 55"/>
          <p:cNvSpPr txBox="1"/>
          <p:nvPr/>
        </p:nvSpPr>
        <p:spPr>
          <a:xfrm>
            <a:off x="1692181" y="2800773"/>
            <a:ext cx="356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r>
              <a:rPr lang="en-US" altLang="ko-KR" sz="2400" dirty="0" smtClean="0"/>
              <a:t>0</a:t>
            </a:r>
            <a:endParaRPr lang="en-US" altLang="ko-KR" sz="2400" dirty="0"/>
          </a:p>
        </p:txBody>
      </p:sp>
      <p:cxnSp>
        <p:nvCxnSpPr>
          <p:cNvPr id="58" name="꺾인 연결선 57"/>
          <p:cNvCxnSpPr>
            <a:stCxn id="56" idx="2"/>
            <a:endCxn id="61" idx="1"/>
          </p:cNvCxnSpPr>
          <p:nvPr/>
        </p:nvCxnSpPr>
        <p:spPr bwMode="auto">
          <a:xfrm rot="16200000" flipH="1">
            <a:off x="1932627" y="3200086"/>
            <a:ext cx="492430" cy="617134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Box 60"/>
          <p:cNvSpPr txBox="1"/>
          <p:nvPr/>
        </p:nvSpPr>
        <p:spPr>
          <a:xfrm>
            <a:off x="2487409" y="3631757"/>
            <a:ext cx="1745991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Error occurrence location</a:t>
            </a:r>
            <a:endParaRPr lang="en-US" altLang="ko-KR" sz="1000" b="1" i="1" dirty="0">
              <a:latin typeface="+mj-lt"/>
            </a:endParaRPr>
          </a:p>
        </p:txBody>
      </p:sp>
      <p:cxnSp>
        <p:nvCxnSpPr>
          <p:cNvPr id="64" name="꺾인 연결선 63"/>
          <p:cNvCxnSpPr>
            <a:stCxn id="31" idx="2"/>
            <a:endCxn id="65" idx="1"/>
          </p:cNvCxnSpPr>
          <p:nvPr/>
        </p:nvCxnSpPr>
        <p:spPr bwMode="auto">
          <a:xfrm rot="16200000" flipH="1">
            <a:off x="1406817" y="3390771"/>
            <a:ext cx="744191" cy="487525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5" name="TextBox 64"/>
          <p:cNvSpPr txBox="1"/>
          <p:nvPr/>
        </p:nvSpPr>
        <p:spPr>
          <a:xfrm>
            <a:off x="2022675" y="3883519"/>
            <a:ext cx="8002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Fixed as 1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698134" y="3131619"/>
            <a:ext cx="1978427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1100" i="1" dirty="0" smtClean="0"/>
              <a:t>Error Occurrence Location</a:t>
            </a:r>
          </a:p>
          <a:p>
            <a:pPr algn="l"/>
            <a:endParaRPr lang="en-US" altLang="ko-KR" sz="400" i="1" dirty="0" smtClean="0"/>
          </a:p>
          <a:p>
            <a:pPr algn="l"/>
            <a:r>
              <a:rPr lang="en-US" altLang="ko-KR" sz="1000" i="1" dirty="0" smtClean="0"/>
              <a:t>  1 : DOAS system</a:t>
            </a:r>
          </a:p>
          <a:p>
            <a:pPr algn="l"/>
            <a:r>
              <a:rPr lang="en-US" altLang="ko-KR" sz="1000" i="1" dirty="0" smtClean="0"/>
              <a:t>  2 : EEV Module</a:t>
            </a:r>
          </a:p>
          <a:p>
            <a:pPr algn="l"/>
            <a:r>
              <a:rPr lang="en-US" altLang="ko-KR" sz="1000" i="1" dirty="0" smtClean="0"/>
              <a:t>  6 : ODU</a:t>
            </a:r>
          </a:p>
          <a:p>
            <a:pPr algn="l"/>
            <a:r>
              <a:rPr lang="en-US" altLang="ko-KR" sz="1000" i="1" dirty="0" smtClean="0"/>
              <a:t>  7 : Supply Fan</a:t>
            </a:r>
          </a:p>
          <a:p>
            <a:pPr algn="l"/>
            <a:r>
              <a:rPr lang="en-US" altLang="ko-KR" sz="1000" i="1" dirty="0" smtClean="0"/>
              <a:t>  </a:t>
            </a:r>
            <a:r>
              <a:rPr lang="en-US" altLang="ko-KR" sz="1000" i="1" dirty="0" smtClean="0">
                <a:solidFill>
                  <a:schemeClr val="bg1">
                    <a:lumMod val="50000"/>
                  </a:schemeClr>
                </a:solidFill>
              </a:rPr>
              <a:t>8 : Exhaust Fan</a:t>
            </a:r>
          </a:p>
          <a:p>
            <a:pPr algn="l"/>
            <a:r>
              <a:rPr lang="en-US" altLang="ko-KR" sz="1000" i="1" dirty="0" smtClean="0">
                <a:solidFill>
                  <a:schemeClr val="bg1">
                    <a:lumMod val="50000"/>
                  </a:schemeClr>
                </a:solidFill>
              </a:rPr>
              <a:t>  9 : ERW</a:t>
            </a:r>
            <a:endParaRPr lang="en-US" altLang="ko-KR" sz="1000" i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1357056" y="4927606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2400" dirty="0"/>
              <a:t>1</a:t>
            </a:r>
          </a:p>
        </p:txBody>
      </p:sp>
      <p:cxnSp>
        <p:nvCxnSpPr>
          <p:cNvPr id="74" name="직선 연결선 73"/>
          <p:cNvCxnSpPr/>
          <p:nvPr/>
        </p:nvCxnSpPr>
        <p:spPr bwMode="auto">
          <a:xfrm>
            <a:off x="1445150" y="5389271"/>
            <a:ext cx="18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직선 연결선 74"/>
          <p:cNvCxnSpPr/>
          <p:nvPr/>
        </p:nvCxnSpPr>
        <p:spPr bwMode="auto">
          <a:xfrm>
            <a:off x="2116383" y="5389271"/>
            <a:ext cx="18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6" name="직선 연결선 75"/>
          <p:cNvCxnSpPr/>
          <p:nvPr/>
        </p:nvCxnSpPr>
        <p:spPr bwMode="auto">
          <a:xfrm>
            <a:off x="2475009" y="5389271"/>
            <a:ext cx="489987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7" name="TextBox 76"/>
          <p:cNvSpPr txBox="1"/>
          <p:nvPr/>
        </p:nvSpPr>
        <p:spPr>
          <a:xfrm>
            <a:off x="3011284" y="5506827"/>
            <a:ext cx="830677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Error code</a:t>
            </a:r>
            <a:endParaRPr lang="en-US" altLang="ko-KR" sz="1000" b="1" i="1" dirty="0">
              <a:latin typeface="+mj-lt"/>
            </a:endParaRPr>
          </a:p>
        </p:txBody>
      </p:sp>
      <p:cxnSp>
        <p:nvCxnSpPr>
          <p:cNvPr id="78" name="꺾인 연결선 77"/>
          <p:cNvCxnSpPr>
            <a:stCxn id="87" idx="2"/>
            <a:endCxn id="77" idx="1"/>
          </p:cNvCxnSpPr>
          <p:nvPr/>
        </p:nvCxnSpPr>
        <p:spPr bwMode="auto">
          <a:xfrm rot="16200000" flipH="1">
            <a:off x="2745898" y="5364551"/>
            <a:ext cx="239491" cy="291281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TextBox 79"/>
          <p:cNvSpPr txBox="1"/>
          <p:nvPr/>
        </p:nvSpPr>
        <p:spPr>
          <a:xfrm>
            <a:off x="1692181" y="4927605"/>
            <a:ext cx="3561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r>
              <a:rPr lang="en-US" altLang="ko-KR" sz="2400" dirty="0" smtClean="0"/>
              <a:t>2</a:t>
            </a:r>
            <a:endParaRPr lang="en-US" altLang="ko-KR" sz="2400" dirty="0"/>
          </a:p>
        </p:txBody>
      </p:sp>
      <p:cxnSp>
        <p:nvCxnSpPr>
          <p:cNvPr id="81" name="꺾인 연결선 80"/>
          <p:cNvCxnSpPr>
            <a:stCxn id="80" idx="2"/>
            <a:endCxn id="82" idx="1"/>
          </p:cNvCxnSpPr>
          <p:nvPr/>
        </p:nvCxnSpPr>
        <p:spPr bwMode="auto">
          <a:xfrm rot="16200000" flipH="1">
            <a:off x="1650306" y="5609238"/>
            <a:ext cx="908333" cy="468395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2" name="TextBox 81"/>
          <p:cNvSpPr txBox="1"/>
          <p:nvPr/>
        </p:nvSpPr>
        <p:spPr>
          <a:xfrm>
            <a:off x="2338670" y="6174492"/>
            <a:ext cx="96532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EEV module</a:t>
            </a:r>
            <a:endParaRPr lang="en-US" altLang="ko-KR" sz="1000" b="1" i="1" dirty="0">
              <a:latin typeface="+mj-lt"/>
            </a:endParaRPr>
          </a:p>
        </p:txBody>
      </p:sp>
      <p:cxnSp>
        <p:nvCxnSpPr>
          <p:cNvPr id="83" name="꺾인 연결선 82"/>
          <p:cNvCxnSpPr>
            <a:stCxn id="73" idx="2"/>
            <a:endCxn id="84" idx="1"/>
          </p:cNvCxnSpPr>
          <p:nvPr/>
        </p:nvCxnSpPr>
        <p:spPr bwMode="auto">
          <a:xfrm rot="16200000" flipH="1">
            <a:off x="1083754" y="5840666"/>
            <a:ext cx="1173914" cy="271123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4" name="TextBox 83"/>
          <p:cNvSpPr txBox="1"/>
          <p:nvPr/>
        </p:nvSpPr>
        <p:spPr>
          <a:xfrm>
            <a:off x="1806273" y="6440074"/>
            <a:ext cx="80021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Fixed as 1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028289" y="4928782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2400" dirty="0"/>
              <a:t>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2371189" y="4928782"/>
            <a:ext cx="69762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2400" dirty="0" smtClean="0"/>
              <a:t>0  0</a:t>
            </a:r>
            <a:endParaRPr lang="en-US" altLang="ko-KR" sz="2400" dirty="0"/>
          </a:p>
        </p:txBody>
      </p:sp>
      <p:cxnSp>
        <p:nvCxnSpPr>
          <p:cNvPr id="91" name="직선 연결선 90"/>
          <p:cNvCxnSpPr/>
          <p:nvPr/>
        </p:nvCxnSpPr>
        <p:spPr bwMode="auto">
          <a:xfrm>
            <a:off x="1780274" y="5389271"/>
            <a:ext cx="18000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4" name="TextBox 93"/>
          <p:cNvSpPr txBox="1"/>
          <p:nvPr/>
        </p:nvSpPr>
        <p:spPr>
          <a:xfrm>
            <a:off x="2635067" y="5849761"/>
            <a:ext cx="14558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EEV module location</a:t>
            </a:r>
            <a:endParaRPr lang="en-US" altLang="ko-KR" sz="1000" b="1" i="1" dirty="0">
              <a:latin typeface="+mj-lt"/>
            </a:endParaRPr>
          </a:p>
        </p:txBody>
      </p:sp>
      <p:cxnSp>
        <p:nvCxnSpPr>
          <p:cNvPr id="95" name="꺾인 연결선 94"/>
          <p:cNvCxnSpPr>
            <a:stCxn id="86" idx="2"/>
            <a:endCxn id="94" idx="1"/>
          </p:cNvCxnSpPr>
          <p:nvPr/>
        </p:nvCxnSpPr>
        <p:spPr bwMode="auto">
          <a:xfrm rot="16200000" flipH="1">
            <a:off x="2129513" y="5467317"/>
            <a:ext cx="582425" cy="428684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8" name="TextBox 97"/>
          <p:cNvSpPr txBox="1"/>
          <p:nvPr/>
        </p:nvSpPr>
        <p:spPr>
          <a:xfrm>
            <a:off x="4696754" y="5501355"/>
            <a:ext cx="1627369" cy="938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sz="1100" i="1" dirty="0" smtClean="0"/>
              <a:t>EEV Module Location</a:t>
            </a:r>
          </a:p>
          <a:p>
            <a:pPr algn="l"/>
            <a:endParaRPr lang="en-US" altLang="ko-KR" sz="400" i="1" dirty="0" smtClean="0"/>
          </a:p>
          <a:p>
            <a:pPr algn="l"/>
            <a:r>
              <a:rPr lang="en-US" altLang="ko-KR" sz="1000" i="1" dirty="0" smtClean="0"/>
              <a:t>  1 : Main Coil</a:t>
            </a:r>
          </a:p>
          <a:p>
            <a:pPr algn="l"/>
            <a:r>
              <a:rPr lang="en-US" altLang="ko-KR" sz="1000" i="1" dirty="0" smtClean="0"/>
              <a:t>  2 : Reheat Coil</a:t>
            </a:r>
          </a:p>
          <a:p>
            <a:pPr algn="l"/>
            <a:r>
              <a:rPr lang="en-US" altLang="ko-KR" sz="1000" i="1" dirty="0" smtClean="0"/>
              <a:t>  </a:t>
            </a:r>
            <a:r>
              <a:rPr lang="en-US" altLang="ko-KR" sz="1000" i="1" dirty="0" smtClean="0">
                <a:solidFill>
                  <a:schemeClr val="bg1">
                    <a:lumMod val="50000"/>
                  </a:schemeClr>
                </a:solidFill>
              </a:rPr>
              <a:t>3 : Recovery Coil</a:t>
            </a:r>
          </a:p>
          <a:p>
            <a:pPr algn="l"/>
            <a:r>
              <a:rPr lang="en-US" altLang="ko-KR" sz="1000" i="1" dirty="0" smtClean="0">
                <a:solidFill>
                  <a:schemeClr val="bg1">
                    <a:lumMod val="50000"/>
                  </a:schemeClr>
                </a:solidFill>
              </a:rPr>
              <a:t>  4 : Main Coil_2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42953" y="4585891"/>
            <a:ext cx="312136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algn="ctr" fontAlgn="base">
              <a:spcBef>
                <a:spcPct val="0"/>
              </a:spcBef>
              <a:spcAft>
                <a:spcPct val="0"/>
              </a:spcAft>
              <a:buSzPct val="100000"/>
              <a:defRPr kumimoji="1" sz="1200" b="1">
                <a:solidFill>
                  <a:srgbClr val="000000"/>
                </a:solidFill>
                <a:latin typeface="+mj-lt"/>
                <a:ea typeface="굴림" pitchFamily="50" charset="-127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</a:defRPr>
            </a:lvl9pPr>
          </a:lstStyle>
          <a:p>
            <a:pPr algn="l"/>
            <a:r>
              <a:rPr lang="en-US" altLang="ko-KR" dirty="0"/>
              <a:t>• </a:t>
            </a:r>
            <a:r>
              <a:rPr lang="en-US" altLang="ko-KR" i="1" dirty="0" smtClean="0"/>
              <a:t>In case of EEV error (Second digit = 2),</a:t>
            </a:r>
            <a:endParaRPr lang="en-US" altLang="ko-KR" sz="1050" i="1" dirty="0"/>
          </a:p>
        </p:txBody>
      </p:sp>
    </p:spTree>
    <p:extLst>
      <p:ext uri="{BB962C8B-B14F-4D97-AF65-F5344CB8AC3E}">
        <p14:creationId xmlns:p14="http://schemas.microsoft.com/office/powerpoint/2010/main" val="14275923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32000">
        <p15:prstTrans prst="pageCurlDouble"/>
      </p:transition>
    </mc:Choice>
    <mc:Fallback xmlns="">
      <p:transition spd="slow" advClick="0" advTm="3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256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2.2 </a:t>
            </a:r>
            <a:r>
              <a:rPr lang="en-US" altLang="ko-KR" sz="2200" dirty="0"/>
              <a:t>Error </a:t>
            </a:r>
            <a:r>
              <a:rPr lang="en-US" altLang="ko-KR" sz="2200" dirty="0" smtClean="0"/>
              <a:t>Code Table</a:t>
            </a:r>
            <a:endParaRPr lang="en-US" altLang="ko-KR" sz="2200" dirty="0"/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735693"/>
              </p:ext>
            </p:extLst>
          </p:nvPr>
        </p:nvGraphicFramePr>
        <p:xfrm>
          <a:off x="342901" y="812014"/>
          <a:ext cx="11500756" cy="5902298"/>
        </p:xfrm>
        <a:graphic>
          <a:graphicData uri="http://schemas.openxmlformats.org/drawingml/2006/table">
            <a:tbl>
              <a:tblPr/>
              <a:tblGrid>
                <a:gridCol w="1633945"/>
                <a:gridCol w="1158240"/>
                <a:gridCol w="609600"/>
                <a:gridCol w="4049485"/>
                <a:gridCol w="4049486"/>
              </a:tblGrid>
              <a:tr h="2003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Category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Error Code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Level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Details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328647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Setting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10001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Need Product Setting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Product setting from Carel controller has not been set.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Main module needs product information.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Forced Stop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Forced Stop signal detection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When forced stop signal is detected for more than 3 seconds.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Drain Pump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Float Switch or Drain Pump malfunction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Float Switch alarm is detected for more than 5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Damper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Filter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11006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Filter </a:t>
                      </a: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Alarm </a:t>
                      </a:r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*if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installed 3</a:t>
                      </a:r>
                      <a:r>
                        <a:rPr lang="en-US" sz="1000" b="0" i="0" u="none" strike="noStrike" baseline="30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rd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party Filter switch.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Differential pressure switch alarm for filter is detected.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11007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47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11011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with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ODU (CEN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A/B)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Central controller comm. Port (CEN A/B) of the ODU doesn’t respond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8647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ODU mismatch error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ODU is not compatible with DOAS system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.</a:t>
                      </a:r>
                      <a:b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ODU main SW needs to be updated)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with UI Module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doesn’t respond 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11014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with NTC Module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doesn’t respond 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with fan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board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Board doesn’t respond 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with EEV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#1 (Main#1)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doesn’t respond 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11022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with EEV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#2 (Reheat)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doesn’t respond for more than 3 minutes.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11024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28647">
                <a:tc rowSpan="8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Sensor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OA Humidity sensor abnormal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(UI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#2)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ODU humidity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28647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SA Temperature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(UI #3)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SA NTC sensor (RI#7)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SA Humidity sensor abnormal 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(UI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#4)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SA differential pressure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(UI #5)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11118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CO2 sensor abnormal condition (UI #8)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Space Temp.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condition(UI #13)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02936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11124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Space Humid.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condition(UI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#14)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voltage is less than 0.1V or more than 9.9V (for 3 minutes).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42416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21684"/>
              </p:ext>
            </p:extLst>
          </p:nvPr>
        </p:nvGraphicFramePr>
        <p:xfrm>
          <a:off x="342901" y="812013"/>
          <a:ext cx="11500755" cy="5850042"/>
        </p:xfrm>
        <a:graphic>
          <a:graphicData uri="http://schemas.openxmlformats.org/drawingml/2006/table">
            <a:tbl>
              <a:tblPr/>
              <a:tblGrid>
                <a:gridCol w="1633945"/>
                <a:gridCol w="1158240"/>
                <a:gridCol w="609600"/>
                <a:gridCol w="4049485"/>
                <a:gridCol w="4049485"/>
              </a:tblGrid>
              <a:tr h="18786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Category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Error Code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Level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Details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8308" marR="8308" marT="8308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181918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Sensor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Space Temp.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condition(RI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#1)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69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OA Temp. sensor abnormal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(RI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#3)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ODU temperature sensor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69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11134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LAT #1 Temp. sensor abnormal 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(RI 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#4)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LAT #2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69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LAT #2 Temp. sensor abnormal 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RI #5)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  <a:b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LAT #1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Reserved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69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SA Temp. sensor abnormal </a:t>
                      </a:r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</a:t>
                      </a:r>
                      <a:r>
                        <a:rPr lang="fr-F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RI #7)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- DOAS uses LAT (Leaving Air Temp.) value as an alternative.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11138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Mix Temp. sensor abnormal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(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RI #8)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9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EEV Module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#1</a:t>
                      </a:r>
                      <a:b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(Main Coil #1)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12102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Pipe-In Temp. sensor abnormal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EEV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 (Main #1)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12105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between EEV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Module#1 (Main #1) and ODU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with ODU is not performing properly.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12106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Pipe-Out Temp.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on EEV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 (Main #1)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191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EEV Module #2</a:t>
                      </a:r>
                    </a:p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(Reheat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Coil)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12202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Pipe-In Temp. sensor abnormal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condition 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EEV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 (Reheat)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12205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error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between EEV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Module#2 (Reheat) and ODU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Communication with ODU is not performing properly.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918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12206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Pipe-Out Temp. sensor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abnormal condition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on EEV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Module #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 (Reheat)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Input value is too low or too high (component open or short).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0069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ODU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16xxx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Error occurrence on ODU 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Display ODU error codes by using right 3 digit</a:t>
                      </a:r>
                      <a:b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</a:b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* Refer to the ODU SVC manual for detail information.</a:t>
                      </a: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rowSpan="9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SA fan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driver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IPM HW Fault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IPM HW Fault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DC Link Voltage abnormal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DC Link voltage is too low or too high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Missing cable connection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Motor internal cable is disconnected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17029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IPM over current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Motor driving current is too high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IPM current detection parts abnormal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Bad component on current detection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0069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Communication error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Fan communication PCBA doesn’t receive response form the EC Motor</a:t>
                      </a:r>
                    </a:p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for 30 seconds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Communication error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EC Motor doesn’t receive command for more than 3 minutes.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IPM </a:t>
                      </a:r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Heatsink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Temp abnormal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Heatsink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Temp is over the spec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3063">
                <a:tc vMerge="1"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17067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[EC Motor] Motor Lock</a:t>
                      </a:r>
                      <a:endParaRPr lang="fr-F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Fan Motor is locked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72000" marR="3223" marT="3223" marB="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256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2.2 </a:t>
            </a:r>
            <a:r>
              <a:rPr lang="en-US" altLang="ko-KR" sz="2200" dirty="0"/>
              <a:t>Error </a:t>
            </a:r>
            <a:r>
              <a:rPr lang="en-US" altLang="ko-KR" sz="2200" dirty="0" smtClean="0"/>
              <a:t>Code Table</a:t>
            </a:r>
            <a:endParaRPr lang="en-US" altLang="ko-KR" sz="2200" dirty="0"/>
          </a:p>
        </p:txBody>
      </p:sp>
    </p:spTree>
    <p:extLst>
      <p:ext uri="{BB962C8B-B14F-4D97-AF65-F5344CB8AC3E}">
        <p14:creationId xmlns:p14="http://schemas.microsoft.com/office/powerpoint/2010/main" val="42051785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765" y="4511183"/>
            <a:ext cx="3183633" cy="1313572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1050" y="2495641"/>
            <a:ext cx="3159671" cy="1297606"/>
          </a:xfrm>
          <a:prstGeom prst="rect">
            <a:avLst/>
          </a:prstGeom>
        </p:spPr>
      </p:pic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9028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10001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0591798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error code 0001 on the main module SSD. (10001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 smtClean="0">
                <a:latin typeface="+mj-lt"/>
              </a:rPr>
              <a:t> : When the new Carel controller is replaced as a service activity and it need the product information.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r>
              <a:rPr lang="en-US" altLang="ko-KR" dirty="0" smtClean="0">
                <a:latin typeface="+mj-lt"/>
              </a:rPr>
              <a:t> : Conduct initial product setting.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2476" y="2495641"/>
            <a:ext cx="3041964" cy="126709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93985" y="2214584"/>
            <a:ext cx="40463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Push the Enter button at the model setting screen.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1313" y="4239341"/>
            <a:ext cx="43011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2. Search installed model No. using up and down button</a:t>
            </a:r>
            <a:endParaRPr lang="en-US" altLang="ko-KR" sz="1200" b="1" i="1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2476" y="4525049"/>
            <a:ext cx="3041964" cy="129970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641943" y="2210526"/>
            <a:ext cx="194957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3. Push the enter button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41943" y="4239340"/>
            <a:ext cx="30524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4. Check the model No. and model type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4136589" y="2917376"/>
            <a:ext cx="235131" cy="409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4132235" y="4541537"/>
            <a:ext cx="235131" cy="409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136589" y="5364497"/>
            <a:ext cx="235131" cy="409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9676675" y="2921730"/>
            <a:ext cx="235131" cy="4093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7886809" y="4795443"/>
            <a:ext cx="1268803" cy="30199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8069944" y="5400598"/>
            <a:ext cx="1493296" cy="2599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9312" y="6087122"/>
            <a:ext cx="5881738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50" dirty="0" smtClean="0"/>
              <a:t>If you set wrong model No you can change it with below sequence</a:t>
            </a:r>
          </a:p>
          <a:p>
            <a:r>
              <a:rPr lang="en-US" altLang="ko-KR" sz="1050" dirty="0" smtClean="0"/>
              <a:t>Menu </a:t>
            </a:r>
            <a:r>
              <a:rPr lang="en-US" altLang="ko-KR" sz="1050" dirty="0" smtClean="0">
                <a:sym typeface="Wingdings" panose="05000000000000000000" pitchFamily="2" charset="2"/>
              </a:rPr>
              <a:t> Ctrl. Variable  Advanced  Login  Set Password “7600” and push Enter Button.</a:t>
            </a:r>
          </a:p>
          <a:p>
            <a:r>
              <a:rPr lang="en-US" altLang="ko-KR" sz="1050" dirty="0" smtClean="0">
                <a:sym typeface="Wingdings" panose="05000000000000000000" pitchFamily="2" charset="2"/>
              </a:rPr>
              <a:t>Then Go to Menu again  Settings  DOAS Model Setting  and set the correct model name.</a:t>
            </a:r>
            <a:endParaRPr lang="ko-KR" altLang="en-US" sz="1050"/>
          </a:p>
        </p:txBody>
      </p:sp>
    </p:spTree>
    <p:extLst>
      <p:ext uri="{BB962C8B-B14F-4D97-AF65-F5344CB8AC3E}">
        <p14:creationId xmlns:p14="http://schemas.microsoft.com/office/powerpoint/2010/main" val="1759314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그림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438" y="3000018"/>
            <a:ext cx="4542485" cy="3673004"/>
          </a:xfrm>
          <a:prstGeom prst="rect">
            <a:avLst/>
          </a:prstGeom>
        </p:spPr>
      </p:pic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9028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11001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0591798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code 1001 on the main module SSD. (11001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 smtClean="0">
                <a:latin typeface="+mj-lt"/>
              </a:rPr>
              <a:t> : The forced stop input is opened.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r>
              <a:rPr lang="en-US" altLang="ko-KR" dirty="0" smtClean="0">
                <a:latin typeface="+mj-lt"/>
              </a:rPr>
              <a:t> : Conduct initial product setting.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93985" y="2075243"/>
            <a:ext cx="305885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12V and DCOM is shorted.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93985" y="2396869"/>
            <a:ext cx="68611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2. Check the forced stop input is opened. </a:t>
            </a:r>
            <a:br>
              <a:rPr lang="en-US" altLang="ko-KR" sz="1200" b="1" i="1" dirty="0" smtClean="0">
                <a:latin typeface="+mj-lt"/>
              </a:rPr>
            </a:br>
            <a:r>
              <a:rPr lang="en-US" altLang="ko-KR" sz="1200" i="1" dirty="0" smtClean="0">
                <a:latin typeface="+mj-lt"/>
              </a:rPr>
              <a:t>     - The input signal from forced stop device should be normal closed type and dry contact output.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6031062" y="3971106"/>
            <a:ext cx="256527" cy="661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0" name="직사각형 29"/>
          <p:cNvSpPr/>
          <p:nvPr/>
        </p:nvSpPr>
        <p:spPr>
          <a:xfrm>
            <a:off x="6322800" y="3975460"/>
            <a:ext cx="252171" cy="6618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44953" y="3224768"/>
            <a:ext cx="587020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Short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609807" y="2955107"/>
            <a:ext cx="150554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Forced Stop Input</a:t>
            </a:r>
          </a:p>
          <a:p>
            <a:r>
              <a:rPr lang="en-US" altLang="ko-KR" sz="1200" b="1" i="1" dirty="0" smtClean="0">
                <a:latin typeface="+mj-lt"/>
              </a:rPr>
              <a:t>DI1 - GND</a:t>
            </a:r>
            <a:endParaRPr lang="en-US" altLang="ko-KR" sz="1200" b="1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06589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13"/>
          <p:cNvPicPr>
            <a:picLocks noChangeAspect="1"/>
          </p:cNvPicPr>
          <p:nvPr/>
        </p:nvPicPr>
        <p:blipFill rotWithShape="1">
          <a:blip r:embed="rId3"/>
          <a:srcRect b="25412"/>
          <a:stretch/>
        </p:blipFill>
        <p:spPr>
          <a:xfrm>
            <a:off x="7781698" y="4446804"/>
            <a:ext cx="2939281" cy="2105056"/>
          </a:xfrm>
          <a:prstGeom prst="rect">
            <a:avLst/>
          </a:prstGeom>
        </p:spPr>
      </p:pic>
      <p:sp>
        <p:nvSpPr>
          <p:cNvPr id="53" name="직사각형 52"/>
          <p:cNvSpPr/>
          <p:nvPr/>
        </p:nvSpPr>
        <p:spPr>
          <a:xfrm>
            <a:off x="965375" y="2546616"/>
            <a:ext cx="5799909" cy="29564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9028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11002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0591798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code 1002 on the main module SSD. (11002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float </a:t>
            </a:r>
            <a:r>
              <a:rPr lang="en-US" altLang="ko-KR" dirty="0">
                <a:latin typeface="+mj-lt"/>
              </a:rPr>
              <a:t>switch is </a:t>
            </a:r>
            <a:r>
              <a:rPr lang="en-US" altLang="ko-KR" dirty="0" smtClean="0">
                <a:latin typeface="+mj-lt"/>
              </a:rPr>
              <a:t>opened </a:t>
            </a:r>
            <a:r>
              <a:rPr lang="en-US" altLang="ko-KR" dirty="0">
                <a:latin typeface="+mj-lt"/>
              </a:rPr>
              <a:t>due </a:t>
            </a:r>
            <a:r>
              <a:rPr lang="en-US" altLang="ko-KR" dirty="0" smtClean="0">
                <a:latin typeface="+mj-lt"/>
              </a:rPr>
              <a:t>to rising </a:t>
            </a:r>
            <a:r>
              <a:rPr lang="en-US" altLang="ko-KR" dirty="0">
                <a:latin typeface="+mj-lt"/>
              </a:rPr>
              <a:t>of condensate </a:t>
            </a:r>
            <a:r>
              <a:rPr lang="en-US" altLang="ko-KR" dirty="0" smtClean="0">
                <a:latin typeface="+mj-lt"/>
              </a:rPr>
              <a:t>water level, drain pump </a:t>
            </a:r>
            <a:r>
              <a:rPr lang="en-US" altLang="ko-KR" dirty="0">
                <a:latin typeface="+mj-lt"/>
              </a:rPr>
              <a:t>fault or drain </a:t>
            </a:r>
            <a:r>
              <a:rPr lang="en-US" altLang="ko-KR" dirty="0" smtClean="0">
                <a:latin typeface="+mj-lt"/>
              </a:rPr>
              <a:t>pipe clogging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5903" y="2213714"/>
            <a:ext cx="185820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>
                <a:latin typeface="+mj-lt"/>
              </a:rPr>
              <a:t>-</a:t>
            </a:r>
            <a:r>
              <a:rPr lang="en-US" altLang="ko-KR" sz="1200" b="1" i="1" dirty="0" smtClean="0">
                <a:latin typeface="+mj-lt"/>
              </a:rPr>
              <a:t> Follow the flow chart.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1098728" y="4976930"/>
            <a:ext cx="1584176" cy="37490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lean the pipe</a:t>
            </a:r>
          </a:p>
        </p:txBody>
      </p:sp>
      <p:sp>
        <p:nvSpPr>
          <p:cNvPr id="17" name="육각형 16"/>
          <p:cNvSpPr/>
          <p:nvPr/>
        </p:nvSpPr>
        <p:spPr>
          <a:xfrm>
            <a:off x="1098728" y="2675203"/>
            <a:ext cx="1584176" cy="423820"/>
          </a:xfrm>
          <a:prstGeom prst="hexagon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drain pan filled half-way with water?</a:t>
            </a:r>
          </a:p>
        </p:txBody>
      </p:sp>
      <p:sp>
        <p:nvSpPr>
          <p:cNvPr id="18" name="육각형 17"/>
          <p:cNvSpPr/>
          <p:nvPr/>
        </p:nvSpPr>
        <p:spPr>
          <a:xfrm>
            <a:off x="1098728" y="4102769"/>
            <a:ext cx="1584176" cy="265000"/>
          </a:xfrm>
          <a:prstGeom prst="hexagon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drain pipe clogged?</a:t>
            </a:r>
            <a:endParaRPr lang="ko-KR" alt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육각형 18"/>
          <p:cNvSpPr/>
          <p:nvPr/>
        </p:nvSpPr>
        <p:spPr>
          <a:xfrm>
            <a:off x="3078130" y="2675203"/>
            <a:ext cx="1584176" cy="423820"/>
          </a:xfrm>
          <a:prstGeom prst="hexagon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the output of the float switch shorted?</a:t>
            </a:r>
            <a:endParaRPr lang="ko-KR" altLang="en-US" sz="9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3078130" y="4047817"/>
            <a:ext cx="1584176" cy="37490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the slope of the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drain pan.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3078130" y="3439020"/>
            <a:ext cx="1584176" cy="37490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Check connection or</a:t>
            </a:r>
          </a:p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main module</a:t>
            </a:r>
          </a:p>
        </p:txBody>
      </p:sp>
      <p:cxnSp>
        <p:nvCxnSpPr>
          <p:cNvPr id="4" name="직선 화살표 연결선 3"/>
          <p:cNvCxnSpPr/>
          <p:nvPr/>
        </p:nvCxnSpPr>
        <p:spPr bwMode="auto">
          <a:xfrm flipH="1">
            <a:off x="1890816" y="3110433"/>
            <a:ext cx="1" cy="992336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8" name="직선 화살표 연결선 27"/>
          <p:cNvCxnSpPr>
            <a:stCxn id="17" idx="0"/>
            <a:endCxn id="19" idx="3"/>
          </p:cNvCxnSpPr>
          <p:nvPr/>
        </p:nvCxnSpPr>
        <p:spPr bwMode="auto">
          <a:xfrm>
            <a:off x="2682904" y="2887113"/>
            <a:ext cx="395226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1" name="직선 화살표 연결선 30"/>
          <p:cNvCxnSpPr>
            <a:stCxn id="18" idx="0"/>
            <a:endCxn id="21" idx="1"/>
          </p:cNvCxnSpPr>
          <p:nvPr/>
        </p:nvCxnSpPr>
        <p:spPr bwMode="auto">
          <a:xfrm>
            <a:off x="2682904" y="4235269"/>
            <a:ext cx="395226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34" name="직선 화살표 연결선 33"/>
          <p:cNvCxnSpPr>
            <a:endCxn id="22" idx="0"/>
          </p:cNvCxnSpPr>
          <p:nvPr/>
        </p:nvCxnSpPr>
        <p:spPr bwMode="auto">
          <a:xfrm>
            <a:off x="3870217" y="3099023"/>
            <a:ext cx="1" cy="339997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1935004" y="3473139"/>
            <a:ext cx="4042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smtClean="0">
                <a:latin typeface="+mj-lt"/>
              </a:rPr>
              <a:t>Yes</a:t>
            </a:r>
            <a:endParaRPr lang="en-US" altLang="ko-KR" sz="1000" i="1" dirty="0">
              <a:latin typeface="+mj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03053" y="2588034"/>
            <a:ext cx="3481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dirty="0" smtClean="0">
                <a:latin typeface="+mj-lt"/>
              </a:rPr>
              <a:t>No</a:t>
            </a:r>
            <a:endParaRPr lang="en-US" altLang="ko-KR" sz="1000" i="1" dirty="0"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918090" y="3148664"/>
            <a:ext cx="4042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dirty="0" smtClean="0">
                <a:latin typeface="+mj-lt"/>
              </a:rPr>
              <a:t>Yes</a:t>
            </a:r>
            <a:endParaRPr lang="en-US" altLang="ko-KR" sz="1000" i="1" dirty="0">
              <a:latin typeface="+mj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03053" y="3970501"/>
            <a:ext cx="3481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dirty="0" smtClean="0">
                <a:latin typeface="+mj-lt"/>
              </a:rPr>
              <a:t>No</a:t>
            </a:r>
            <a:endParaRPr lang="en-US" altLang="ko-KR" sz="1000" i="1" dirty="0">
              <a:latin typeface="+mj-lt"/>
            </a:endParaRPr>
          </a:p>
        </p:txBody>
      </p:sp>
      <p:cxnSp>
        <p:nvCxnSpPr>
          <p:cNvPr id="43" name="직선 화살표 연결선 42"/>
          <p:cNvCxnSpPr>
            <a:endCxn id="16" idx="0"/>
          </p:cNvCxnSpPr>
          <p:nvPr/>
        </p:nvCxnSpPr>
        <p:spPr bwMode="auto">
          <a:xfrm>
            <a:off x="1890816" y="4367769"/>
            <a:ext cx="0" cy="609161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TextBox 46"/>
          <p:cNvSpPr txBox="1"/>
          <p:nvPr/>
        </p:nvSpPr>
        <p:spPr>
          <a:xfrm>
            <a:off x="1935004" y="4531904"/>
            <a:ext cx="40427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smtClean="0">
                <a:latin typeface="+mj-lt"/>
              </a:rPr>
              <a:t>Yes</a:t>
            </a:r>
            <a:endParaRPr lang="en-US" altLang="ko-KR" sz="1000" i="1" dirty="0">
              <a:latin typeface="+mj-lt"/>
            </a:endParaRPr>
          </a:p>
        </p:txBody>
      </p:sp>
      <p:sp>
        <p:nvSpPr>
          <p:cNvPr id="48" name="직사각형 47"/>
          <p:cNvSpPr/>
          <p:nvPr/>
        </p:nvSpPr>
        <p:spPr>
          <a:xfrm>
            <a:off x="5057532" y="2701330"/>
            <a:ext cx="1584176" cy="374904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Replace float switch</a:t>
            </a:r>
          </a:p>
        </p:txBody>
      </p:sp>
      <p:cxnSp>
        <p:nvCxnSpPr>
          <p:cNvPr id="49" name="직선 화살표 연결선 48"/>
          <p:cNvCxnSpPr/>
          <p:nvPr/>
        </p:nvCxnSpPr>
        <p:spPr bwMode="auto">
          <a:xfrm>
            <a:off x="4662306" y="2891269"/>
            <a:ext cx="395226" cy="0"/>
          </a:xfrm>
          <a:prstGeom prst="straightConnector1">
            <a:avLst/>
          </a:prstGeom>
          <a:solidFill>
            <a:schemeClr val="bg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4685833" y="2592107"/>
            <a:ext cx="34817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i="1" dirty="0" smtClean="0">
                <a:latin typeface="+mj-lt"/>
              </a:rPr>
              <a:t>No</a:t>
            </a:r>
            <a:endParaRPr lang="en-US" altLang="ko-KR" sz="1000" i="1" dirty="0"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629926" y="4510175"/>
            <a:ext cx="20874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[Float Switch Connection]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0720979" y="4527889"/>
            <a:ext cx="1305165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i="1" dirty="0" smtClean="0">
                <a:latin typeface="+mj-lt"/>
              </a:rPr>
              <a:t>Float Switch Input</a:t>
            </a:r>
          </a:p>
          <a:p>
            <a:r>
              <a:rPr lang="en-US" altLang="ko-KR" sz="1100" i="1" dirty="0" smtClean="0">
                <a:latin typeface="+mj-lt"/>
              </a:rPr>
              <a:t>DI3 - GND</a:t>
            </a:r>
            <a:endParaRPr lang="en-US" altLang="ko-KR" sz="1100" i="1" dirty="0">
              <a:latin typeface="+mj-lt"/>
            </a:endParaRPr>
          </a:p>
        </p:txBody>
      </p:sp>
      <p:pic>
        <p:nvPicPr>
          <p:cNvPr id="56" name="Picture 2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64" r="6638"/>
          <a:stretch/>
        </p:blipFill>
        <p:spPr bwMode="auto">
          <a:xfrm>
            <a:off x="8673642" y="2360621"/>
            <a:ext cx="2035273" cy="16520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7629926" y="2002349"/>
            <a:ext cx="169950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[Float Switch Check]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660013" y="3268797"/>
            <a:ext cx="95410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i="1" dirty="0" smtClean="0">
                <a:latin typeface="+mj-lt"/>
              </a:rPr>
              <a:t>Float Switch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837751" y="3989430"/>
            <a:ext cx="135966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i="1" dirty="0" smtClean="0">
                <a:latin typeface="+mj-lt"/>
              </a:rPr>
              <a:t>Condensate Water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" name="모서리가 둥근 사각형 설명선 1"/>
          <p:cNvSpPr/>
          <p:nvPr/>
        </p:nvSpPr>
        <p:spPr>
          <a:xfrm>
            <a:off x="5034006" y="3182981"/>
            <a:ext cx="2243316" cy="3497219"/>
          </a:xfrm>
          <a:prstGeom prst="wedgeRoundRectCallout">
            <a:avLst>
              <a:gd name="adj1" fmla="val -67600"/>
              <a:gd name="adj2" fmla="val -5530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8259" y="3292733"/>
            <a:ext cx="1802724" cy="14642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56069" y="4749097"/>
            <a:ext cx="207460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Low Position = Short </a:t>
            </a:r>
            <a:r>
              <a:rPr lang="ko-KR" altLang="en-US" sz="1100" smtClean="0"/>
              <a:t>→</a:t>
            </a:r>
            <a:r>
              <a:rPr lang="en-US" altLang="ko-KR" sz="1100" dirty="0" smtClean="0"/>
              <a:t> 0 ohm</a:t>
            </a:r>
            <a:endParaRPr lang="ko-KR" altLang="en-US" sz="1100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912" y="4978141"/>
            <a:ext cx="1777071" cy="1355017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156069" y="6340606"/>
            <a:ext cx="15215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/>
              <a:t>High Position = Open</a:t>
            </a:r>
            <a:endParaRPr lang="ko-KR" altLang="en-US" sz="1100"/>
          </a:p>
        </p:txBody>
      </p:sp>
    </p:spTree>
    <p:extLst>
      <p:ext uri="{BB962C8B-B14F-4D97-AF65-F5344CB8AC3E}">
        <p14:creationId xmlns:p14="http://schemas.microsoft.com/office/powerpoint/2010/main" val="31575421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78940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11006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1309004" cy="121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keeps operating with displaying code 1006 on the main module SSD. (11006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Pressure switch for the filters is activated.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 : </a:t>
            </a:r>
            <a:r>
              <a:rPr lang="en-US" altLang="ko-KR" dirty="0" smtClean="0">
                <a:latin typeface="+mj-lt"/>
              </a:rPr>
              <a:t>Check the filter condition</a:t>
            </a:r>
          </a:p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Tx/>
            </a:pPr>
            <a:r>
              <a:rPr kumimoji="0" lang="en-US" altLang="ko-KR" dirty="0">
                <a:latin typeface="Arial"/>
                <a:ea typeface="LG스마트체2.0 Regular"/>
              </a:rPr>
              <a:t>• </a:t>
            </a:r>
            <a:r>
              <a:rPr kumimoji="0" lang="en-US" altLang="ko-KR" b="1" i="1" dirty="0" smtClean="0">
                <a:latin typeface="Arial"/>
                <a:ea typeface="LG스마트체2.0 Regular"/>
              </a:rPr>
              <a:t>Note : </a:t>
            </a:r>
            <a:r>
              <a:rPr kumimoji="0" lang="en-US" altLang="ko-KR" i="1" dirty="0" smtClean="0">
                <a:latin typeface="Arial"/>
                <a:ea typeface="LG스마트체2.0 Regular"/>
              </a:rPr>
              <a:t>Differential Pressure switch for filter is not default(Factory Assembled), Need to buy and install 3</a:t>
            </a:r>
            <a:r>
              <a:rPr kumimoji="0" lang="en-US" altLang="ko-KR" i="1" baseline="30000" dirty="0" smtClean="0">
                <a:latin typeface="Arial"/>
                <a:ea typeface="LG스마트체2.0 Regular"/>
              </a:rPr>
              <a:t>rd</a:t>
            </a:r>
            <a:r>
              <a:rPr kumimoji="0" lang="en-US" altLang="ko-KR" i="1" dirty="0" smtClean="0">
                <a:latin typeface="Arial"/>
                <a:ea typeface="LG스마트체2.0 Regular"/>
              </a:rPr>
              <a:t> party D/P Switch.</a:t>
            </a:r>
            <a:r>
              <a:rPr lang="en-US" altLang="ko-KR" i="1" dirty="0" smtClean="0">
                <a:latin typeface="+mj-lt"/>
              </a:rPr>
              <a:t>            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22914" y="5098229"/>
            <a:ext cx="402385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marL="228600" indent="-228600">
              <a:buAutoNum type="arabicPeriod"/>
            </a:pPr>
            <a:r>
              <a:rPr lang="en-US" altLang="ko-KR" sz="1200" b="1" i="1" dirty="0" smtClean="0">
                <a:latin typeface="+mj-lt"/>
              </a:rPr>
              <a:t>Check if there is any blockage on the filter </a:t>
            </a:r>
          </a:p>
          <a:p>
            <a:r>
              <a:rPr lang="en-US" altLang="ko-KR" sz="1200" b="1" i="1" dirty="0">
                <a:latin typeface="+mj-lt"/>
              </a:rPr>
              <a:t> </a:t>
            </a:r>
            <a:r>
              <a:rPr lang="en-US" altLang="ko-KR" sz="1200" b="1" i="1" dirty="0" smtClean="0">
                <a:latin typeface="+mj-lt"/>
              </a:rPr>
              <a:t>     </a:t>
            </a:r>
            <a:r>
              <a:rPr lang="en-US" altLang="ko-KR" sz="1200" i="1" dirty="0" smtClean="0">
                <a:latin typeface="+mj-lt"/>
              </a:rPr>
              <a:t>- It is recommended to check the filter once a month.</a:t>
            </a:r>
          </a:p>
          <a:p>
            <a:endParaRPr lang="en-US" altLang="ko-KR" sz="1200" i="1" dirty="0" smtClean="0">
              <a:latin typeface="+mj-lt"/>
            </a:endParaRPr>
          </a:p>
          <a:p>
            <a:r>
              <a:rPr lang="en-US" altLang="ko-KR" sz="1200" b="1" i="1" dirty="0" smtClean="0">
                <a:latin typeface="+mj-lt"/>
              </a:rPr>
              <a:t>2</a:t>
            </a:r>
            <a:r>
              <a:rPr lang="en-US" altLang="ko-KR" sz="1200" b="1" i="1" dirty="0">
                <a:latin typeface="+mj-lt"/>
              </a:rPr>
              <a:t>. </a:t>
            </a:r>
            <a:r>
              <a:rPr lang="en-US" altLang="ko-KR" sz="1200" b="1" i="1" dirty="0" smtClean="0">
                <a:latin typeface="+mj-lt"/>
              </a:rPr>
              <a:t>Clean </a:t>
            </a:r>
            <a:r>
              <a:rPr lang="en-US" altLang="ko-KR" sz="1200" b="1" i="1" dirty="0">
                <a:latin typeface="+mj-lt"/>
              </a:rPr>
              <a:t>or </a:t>
            </a:r>
            <a:r>
              <a:rPr lang="en-US" altLang="ko-KR" sz="1200" b="1" i="1" dirty="0" smtClean="0">
                <a:latin typeface="+mj-lt"/>
              </a:rPr>
              <a:t>replace the filter </a:t>
            </a:r>
            <a:r>
              <a:rPr lang="en-US" altLang="ko-KR" sz="1200" b="1" i="1" dirty="0">
                <a:latin typeface="+mj-lt"/>
              </a:rPr>
              <a:t>if </a:t>
            </a:r>
            <a:r>
              <a:rPr lang="en-US" altLang="ko-KR" sz="1200" b="1" i="1" dirty="0" smtClean="0">
                <a:latin typeface="+mj-lt"/>
              </a:rPr>
              <a:t>necessary.</a:t>
            </a:r>
          </a:p>
        </p:txBody>
      </p:sp>
      <p:pic>
        <p:nvPicPr>
          <p:cNvPr id="16" name="그림 15"/>
          <p:cNvPicPr/>
          <p:nvPr/>
        </p:nvPicPr>
        <p:blipFill rotWithShape="1">
          <a:blip r:embed="rId3"/>
          <a:srcRect t="12582" r="43187" b="12513"/>
          <a:stretch/>
        </p:blipFill>
        <p:spPr>
          <a:xfrm>
            <a:off x="903485" y="2903220"/>
            <a:ext cx="3681215" cy="187452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2842260" y="2938282"/>
            <a:ext cx="248414" cy="52881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cxnSp>
        <p:nvCxnSpPr>
          <p:cNvPr id="4" name="직선 연결선 3"/>
          <p:cNvCxnSpPr/>
          <p:nvPr/>
        </p:nvCxnSpPr>
        <p:spPr bwMode="auto">
          <a:xfrm flipV="1">
            <a:off x="2903220" y="2825501"/>
            <a:ext cx="63247" cy="169159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직선 연결선 19"/>
          <p:cNvCxnSpPr/>
          <p:nvPr/>
        </p:nvCxnSpPr>
        <p:spPr bwMode="auto">
          <a:xfrm flipH="1" flipV="1">
            <a:off x="2966467" y="2825502"/>
            <a:ext cx="60960" cy="169158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직선 연결선 24"/>
          <p:cNvCxnSpPr/>
          <p:nvPr/>
        </p:nvCxnSpPr>
        <p:spPr bwMode="auto">
          <a:xfrm>
            <a:off x="2966467" y="2652713"/>
            <a:ext cx="0" cy="202406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직선 연결선 29"/>
          <p:cNvCxnSpPr/>
          <p:nvPr/>
        </p:nvCxnSpPr>
        <p:spPr bwMode="auto">
          <a:xfrm>
            <a:off x="2966467" y="2652713"/>
            <a:ext cx="2558033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1" name="TextBox 30"/>
          <p:cNvSpPr txBox="1"/>
          <p:nvPr/>
        </p:nvSpPr>
        <p:spPr>
          <a:xfrm>
            <a:off x="5524500" y="2514213"/>
            <a:ext cx="32276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3</a:t>
            </a:r>
            <a:r>
              <a:rPr lang="en-US" altLang="ko-KR" sz="1200" baseline="30000" dirty="0" smtClean="0"/>
              <a:t>rd</a:t>
            </a:r>
            <a:r>
              <a:rPr lang="en-US" altLang="ko-KR" sz="1200" dirty="0" smtClean="0"/>
              <a:t> party Differential Pressure Switch for filter</a:t>
            </a:r>
            <a:endParaRPr lang="ko-KR" altLang="en-US" sz="1200"/>
          </a:p>
        </p:txBody>
      </p:sp>
    </p:spTree>
    <p:extLst>
      <p:ext uri="{BB962C8B-B14F-4D97-AF65-F5344CB8AC3E}">
        <p14:creationId xmlns:p14="http://schemas.microsoft.com/office/powerpoint/2010/main" val="2700625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67590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11011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1309004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code 1011 on the main module SSD. (11011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outdoor unit does not respond to DOAS command for 3 minutes.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85" y="2694368"/>
            <a:ext cx="54809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2. Check the connection with outdoor units based on the wiring diagram</a:t>
            </a:r>
            <a:endParaRPr lang="en-US" altLang="ko-KR" sz="1200" b="1" i="1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/>
          <a:srcRect t="6181"/>
          <a:stretch/>
        </p:blipFill>
        <p:spPr>
          <a:xfrm>
            <a:off x="1265435" y="3419475"/>
            <a:ext cx="4314825" cy="243146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397455" y="3096655"/>
            <a:ext cx="142404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[Wiring Diagram]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3985" y="2075243"/>
            <a:ext cx="672812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Communication Indication LED</a:t>
            </a:r>
            <a:br>
              <a:rPr lang="en-US" altLang="ko-KR" sz="1200" b="1" i="1" dirty="0" smtClean="0">
                <a:latin typeface="+mj-lt"/>
              </a:rPr>
            </a:br>
            <a:r>
              <a:rPr lang="en-US" altLang="ko-KR" sz="1200" i="1" dirty="0" smtClean="0">
                <a:latin typeface="+mj-lt"/>
              </a:rPr>
              <a:t>   - It will blink as often as transmission and reception is happened.</a:t>
            </a:r>
            <a:br>
              <a:rPr lang="en-US" altLang="ko-KR" sz="1200" i="1" dirty="0" smtClean="0">
                <a:latin typeface="+mj-lt"/>
              </a:rPr>
            </a:br>
            <a:r>
              <a:rPr lang="en-US" altLang="ko-KR" sz="1200" i="1" dirty="0" smtClean="0">
                <a:latin typeface="+mj-lt"/>
              </a:rPr>
              <a:t>   - Green LED indicates transmission and yellow LED indicates reception from the main module.</a:t>
            </a:r>
          </a:p>
        </p:txBody>
      </p:sp>
      <p:cxnSp>
        <p:nvCxnSpPr>
          <p:cNvPr id="8" name="직선 화살표 연결선 7"/>
          <p:cNvCxnSpPr/>
          <p:nvPr/>
        </p:nvCxnSpPr>
        <p:spPr bwMode="auto">
          <a:xfrm flipV="1">
            <a:off x="2143125" y="3419475"/>
            <a:ext cx="0" cy="733425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1063850" y="3181239"/>
            <a:ext cx="2170787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[Communication Indication LED]</a:t>
            </a:r>
            <a:endParaRPr lang="en-US" altLang="ko-KR" sz="1000" b="1" i="1" dirty="0">
              <a:latin typeface="+mj-lt"/>
            </a:endParaRPr>
          </a:p>
        </p:txBody>
      </p:sp>
      <p:pic>
        <p:nvPicPr>
          <p:cNvPr id="18" name="그림 17"/>
          <p:cNvPicPr/>
          <p:nvPr/>
        </p:nvPicPr>
        <p:blipFill>
          <a:blip r:embed="rId4"/>
          <a:stretch>
            <a:fillRect/>
          </a:stretch>
        </p:blipFill>
        <p:spPr>
          <a:xfrm>
            <a:off x="6574973" y="3427460"/>
            <a:ext cx="4537075" cy="3084669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8039101" y="3600016"/>
            <a:ext cx="609600" cy="619559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8272010" y="4829175"/>
            <a:ext cx="433840" cy="58430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10630584" y="4829175"/>
            <a:ext cx="433840" cy="58430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516245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1967590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11012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2953" y="1099465"/>
            <a:ext cx="11309004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code 1012 on the main module SSD. (11012 on the Carel</a:t>
            </a: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controller or Web UI)</a:t>
            </a: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outdoor unit is not compatible with DOAS system due to version mismatch.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85" y="2418143"/>
            <a:ext cx="558678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2. Update the main PCBA software of the outdoor unit </a:t>
            </a:r>
            <a:endParaRPr lang="en-US" altLang="ko-KR" sz="1200" b="1" i="1" dirty="0">
              <a:latin typeface="+mj-lt"/>
            </a:endParaRPr>
          </a:p>
          <a:p>
            <a:r>
              <a:rPr lang="en-US" altLang="ko-KR" sz="1200" b="1" i="1" dirty="0" smtClean="0">
                <a:latin typeface="+mj-lt"/>
              </a:rPr>
              <a:t>   </a:t>
            </a:r>
            <a:r>
              <a:rPr lang="en-US" altLang="ko-KR" sz="1200" dirty="0" smtClean="0">
                <a:latin typeface="+mj-lt"/>
              </a:rPr>
              <a:t>-. Compact</a:t>
            </a:r>
            <a:r>
              <a:rPr lang="en-US" altLang="ko-KR" sz="1200" b="1" i="1" dirty="0" smtClean="0">
                <a:latin typeface="+mj-lt"/>
              </a:rPr>
              <a:t> </a:t>
            </a:r>
            <a:r>
              <a:rPr lang="en-US" altLang="ko-KR" sz="1100" dirty="0" smtClean="0">
                <a:latin typeface="+mj-lt"/>
              </a:rPr>
              <a:t>DOAS Application with MV 5 system is available after SW version 1.47.0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3985" y="2075243"/>
            <a:ext cx="32528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outdoor unit production date</a:t>
            </a:r>
            <a:endParaRPr lang="en-US" altLang="ko-KR" sz="1200" i="1" dirty="0" smtClean="0">
              <a:latin typeface="+mj-lt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14258"/>
              </p:ext>
            </p:extLst>
          </p:nvPr>
        </p:nvGraphicFramePr>
        <p:xfrm>
          <a:off x="1441449" y="2977090"/>
          <a:ext cx="9045575" cy="104475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4126"/>
                <a:gridCol w="1295400"/>
                <a:gridCol w="4918966"/>
                <a:gridCol w="1577083"/>
              </a:tblGrid>
              <a:tr h="34713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ODU </a:t>
                      </a:r>
                    </a:p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SW Version</a:t>
                      </a:r>
                      <a:endParaRPr lang="ko-KR" altLang="en-US" sz="11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SW Check Sum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Description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</a:rPr>
                        <a:t>Production Date</a:t>
                      </a:r>
                    </a:p>
                    <a:p>
                      <a:pPr algn="ctr" latinLnBrk="1"/>
                      <a:r>
                        <a:rPr lang="en-US" altLang="ko-KR" sz="1100" baseline="0" dirty="0" smtClean="0">
                          <a:solidFill>
                            <a:schemeClr val="tx1"/>
                          </a:solidFill>
                        </a:rPr>
                        <a:t>(ODU) </a:t>
                      </a:r>
                      <a:endParaRPr lang="ko-KR" altLang="en-US" sz="11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180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v1.49.0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2291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sng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1. LG DOAS function updated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/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 ▪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LG Compact DOAS 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model can be connected to ODU.</a:t>
                      </a:r>
                      <a:b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 ▪ Model: </a:t>
                      </a:r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ARND203DCR4, ARND153DCR4, ARND093DCR4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LG스마트체 Regular" panose="020B0600000101010101" pitchFamily="50" charset="-127"/>
                        <a:ea typeface="LG스마트체 Regular" panose="020B0600000101010101" pitchFamily="50" charset="-127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`21. 6. 3</a:t>
                      </a:r>
                      <a:b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</a:br>
                      <a:r>
                        <a:rPr lang="en-US" altLang="ko-K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G스마트체 Regular" panose="020B0600000101010101" pitchFamily="50" charset="-127"/>
                          <a:ea typeface="LG스마트체 Regular" panose="020B0600000101010101" pitchFamily="50" charset="-127"/>
                        </a:rPr>
                        <a:t>(2107)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709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2953" y="1099465"/>
            <a:ext cx="11309004" cy="177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with displaying code below on the main module SSD (Carel controller or Web UI).</a:t>
            </a:r>
          </a:p>
          <a:p>
            <a:pPr>
              <a:lnSpc>
                <a:spcPct val="130000"/>
              </a:lnSpc>
            </a:pP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endParaRPr lang="en-US" altLang="ko-KR" dirty="0" smtClean="0">
              <a:latin typeface="+mj-lt"/>
            </a:endParaRPr>
          </a:p>
          <a:p>
            <a:pPr>
              <a:lnSpc>
                <a:spcPct val="130000"/>
              </a:lnSpc>
            </a:pPr>
            <a:endParaRPr lang="en-US" altLang="ko-KR" dirty="0">
              <a:latin typeface="+mj-lt"/>
            </a:endParaRP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module inside control box does not respond to DOAS command for 3 seconds.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3391" y="3063063"/>
            <a:ext cx="4461923" cy="3425443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2024577" y="1443405"/>
            <a:ext cx="6166923" cy="765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6363986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11013 / 11014 / 11015 / 11021 / 11022 / 11023 / 11024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85" y="4164507"/>
            <a:ext cx="5392823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>
                <a:latin typeface="+mj-lt"/>
              </a:rPr>
              <a:t>2. Check the connection with </a:t>
            </a:r>
            <a:r>
              <a:rPr lang="en-US" altLang="ko-KR" sz="1200" b="1" i="1" dirty="0" smtClean="0">
                <a:latin typeface="+mj-lt"/>
              </a:rPr>
              <a:t>the modules </a:t>
            </a:r>
            <a:r>
              <a:rPr lang="en-US" altLang="ko-KR" sz="1200" b="1" i="1" dirty="0">
                <a:latin typeface="+mj-lt"/>
              </a:rPr>
              <a:t>based on the wiring diagram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3985" y="2977400"/>
            <a:ext cx="69012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marL="228600" indent="-228600">
              <a:buAutoNum type="arabicPeriod"/>
            </a:pPr>
            <a:r>
              <a:rPr lang="en-US" altLang="ko-KR" sz="1200" b="1" i="1" dirty="0" smtClean="0">
                <a:latin typeface="+mj-lt"/>
              </a:rPr>
              <a:t>Check </a:t>
            </a:r>
            <a:r>
              <a:rPr lang="en-US" altLang="ko-KR" sz="1200" b="1" i="1" dirty="0">
                <a:latin typeface="+mj-lt"/>
              </a:rPr>
              <a:t>the Communication Indication </a:t>
            </a:r>
            <a:r>
              <a:rPr lang="en-US" altLang="ko-KR" sz="1200" b="1" i="1" dirty="0" smtClean="0">
                <a:latin typeface="+mj-lt"/>
              </a:rPr>
              <a:t>LED on each module.</a:t>
            </a:r>
            <a:br>
              <a:rPr lang="en-US" altLang="ko-KR" sz="1200" b="1" i="1" dirty="0" smtClean="0">
                <a:latin typeface="+mj-lt"/>
              </a:rPr>
            </a:br>
            <a:r>
              <a:rPr lang="en-US" altLang="ko-KR" sz="1200" b="1" i="1" dirty="0" smtClean="0">
                <a:latin typeface="+mj-lt"/>
              </a:rPr>
              <a:t> Main Module / UI Module / NTC Module / EEV Module</a:t>
            </a:r>
            <a:r>
              <a:rPr lang="en-US" altLang="ko-KR" sz="1200" i="1" dirty="0" smtClean="0">
                <a:latin typeface="+mj-lt"/>
              </a:rPr>
              <a:t>  </a:t>
            </a:r>
          </a:p>
          <a:p>
            <a:r>
              <a:rPr lang="en-US" altLang="ko-KR" sz="1200" i="1" dirty="0">
                <a:latin typeface="+mj-lt"/>
              </a:rPr>
              <a:t> </a:t>
            </a:r>
            <a:r>
              <a:rPr lang="en-US" altLang="ko-KR" sz="1200" i="1" dirty="0" smtClean="0">
                <a:latin typeface="+mj-lt"/>
              </a:rPr>
              <a:t>      - </a:t>
            </a:r>
            <a:r>
              <a:rPr lang="en-US" altLang="ko-KR" sz="1200" i="1" dirty="0">
                <a:latin typeface="+mj-lt"/>
              </a:rPr>
              <a:t>It will blink as often as transmission and reception is happened.</a:t>
            </a:r>
            <a:br>
              <a:rPr lang="en-US" altLang="ko-KR" sz="1200" i="1" dirty="0">
                <a:latin typeface="+mj-lt"/>
              </a:rPr>
            </a:br>
            <a:r>
              <a:rPr lang="en-US" altLang="ko-KR" sz="1200" i="1" dirty="0">
                <a:latin typeface="+mj-lt"/>
              </a:rPr>
              <a:t>   </a:t>
            </a:r>
            <a:r>
              <a:rPr lang="en-US" altLang="ko-KR" sz="1200" i="1" dirty="0" smtClean="0">
                <a:latin typeface="+mj-lt"/>
              </a:rPr>
              <a:t>    - </a:t>
            </a:r>
            <a:r>
              <a:rPr lang="en-US" altLang="ko-KR" sz="1200" i="1" dirty="0">
                <a:latin typeface="+mj-lt"/>
              </a:rPr>
              <a:t>Green LED indicates transmission and yellow LED indicates reception from the main module</a:t>
            </a:r>
            <a:r>
              <a:rPr lang="en-US" altLang="ko-KR" sz="1200" i="1" dirty="0" smtClean="0">
                <a:latin typeface="+mj-lt"/>
              </a:rPr>
              <a:t>.</a:t>
            </a:r>
          </a:p>
          <a:p>
            <a:r>
              <a:rPr lang="en-US" altLang="ko-KR" sz="1200" i="1" dirty="0">
                <a:latin typeface="+mj-lt"/>
              </a:rPr>
              <a:t> </a:t>
            </a:r>
            <a:r>
              <a:rPr lang="en-US" altLang="ko-KR" sz="1200" i="1" dirty="0" smtClean="0">
                <a:latin typeface="+mj-lt"/>
              </a:rPr>
              <a:t>     </a:t>
            </a:r>
            <a:r>
              <a:rPr lang="en-US" altLang="ko-KR" sz="1200" b="1" i="1" dirty="0" smtClean="0">
                <a:latin typeface="+mj-lt"/>
              </a:rPr>
              <a:t>Fan PCB</a:t>
            </a:r>
          </a:p>
          <a:p>
            <a:r>
              <a:rPr lang="en-US" altLang="ko-KR" sz="1200" b="1" i="1" dirty="0">
                <a:latin typeface="+mj-lt"/>
              </a:rPr>
              <a:t> </a:t>
            </a:r>
            <a:r>
              <a:rPr lang="en-US" altLang="ko-KR" sz="1200" b="1" i="1" dirty="0" smtClean="0">
                <a:latin typeface="+mj-lt"/>
              </a:rPr>
              <a:t>      </a:t>
            </a:r>
            <a:r>
              <a:rPr lang="en-US" altLang="ko-KR" sz="1200" i="1" dirty="0" smtClean="0">
                <a:latin typeface="+mj-lt"/>
              </a:rPr>
              <a:t>- One Green LED Blinks when it transmits data.</a:t>
            </a:r>
            <a:r>
              <a:rPr lang="en-US" altLang="ko-KR" sz="1200" b="1" i="1" dirty="0" smtClean="0">
                <a:latin typeface="+mj-lt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24577" y="1459981"/>
            <a:ext cx="2909771" cy="752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j-lt"/>
              </a:rPr>
              <a:t>1013 (11013) : UI module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j-lt"/>
              </a:rPr>
              <a:t>1014 (11014) : NTC module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j-lt"/>
              </a:rPr>
              <a:t>1015 (11015) : Fan communication 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74945" y="1446137"/>
            <a:ext cx="2486578" cy="532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j-lt"/>
              </a:rPr>
              <a:t>1021 (11021) : Main_1 EEV module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j-lt"/>
              </a:rPr>
              <a:t>1022 (11022) : Reheat EEV module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608819" y="4416232"/>
            <a:ext cx="2170787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[Communication Indication LED]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418269" y="2786065"/>
            <a:ext cx="1379352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[Wring Diagram]</a:t>
            </a:r>
            <a:endParaRPr lang="en-US" altLang="ko-KR" sz="1200" b="1" i="1" dirty="0">
              <a:latin typeface="+mj-lt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2342902" y="6344296"/>
            <a:ext cx="99738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000" b="1" i="1" dirty="0"/>
              <a:t>Main </a:t>
            </a:r>
            <a:r>
              <a:rPr lang="en-US" altLang="ko-KR" sz="1000" b="1" i="1" dirty="0" smtClean="0"/>
              <a:t>Module</a:t>
            </a:r>
            <a:endParaRPr lang="ko-KR" altLang="en-US" sz="1000"/>
          </a:p>
        </p:txBody>
      </p:sp>
      <p:sp>
        <p:nvSpPr>
          <p:cNvPr id="9" name="직사각형 8"/>
          <p:cNvSpPr/>
          <p:nvPr/>
        </p:nvSpPr>
        <p:spPr>
          <a:xfrm>
            <a:off x="4094899" y="6295436"/>
            <a:ext cx="10791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b="1" i="1" dirty="0"/>
              <a:t>UI / </a:t>
            </a:r>
            <a:r>
              <a:rPr lang="en-US" altLang="ko-KR" sz="1000" b="1" i="1" dirty="0" smtClean="0"/>
              <a:t>NTC </a:t>
            </a:r>
            <a:r>
              <a:rPr lang="en-US" altLang="ko-KR" sz="1000" b="1" i="1" dirty="0"/>
              <a:t>/ EEV </a:t>
            </a:r>
            <a:endParaRPr lang="en-US" altLang="ko-KR" sz="1000" b="1" i="1" dirty="0" smtClean="0"/>
          </a:p>
          <a:p>
            <a:pPr algn="ctr"/>
            <a:r>
              <a:rPr lang="en-US" altLang="ko-KR" sz="1000" b="1" i="1" dirty="0" smtClean="0"/>
              <a:t>Module</a:t>
            </a:r>
            <a:r>
              <a:rPr lang="en-US" altLang="ko-KR" sz="1000" i="1" dirty="0" smtClean="0"/>
              <a:t> </a:t>
            </a:r>
            <a:endParaRPr lang="ko-KR" altLang="en-US" sz="1000"/>
          </a:p>
        </p:txBody>
      </p:sp>
      <p:sp>
        <p:nvSpPr>
          <p:cNvPr id="19" name="직사각형 18"/>
          <p:cNvSpPr/>
          <p:nvPr/>
        </p:nvSpPr>
        <p:spPr>
          <a:xfrm>
            <a:off x="5250721" y="6286240"/>
            <a:ext cx="6479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000" b="1" i="1" dirty="0" smtClean="0"/>
              <a:t>Fan CM</a:t>
            </a:r>
          </a:p>
          <a:p>
            <a:pPr algn="ctr"/>
            <a:r>
              <a:rPr lang="en-US" altLang="ko-KR" sz="1000" b="1" i="1" dirty="0" smtClean="0"/>
              <a:t>Board</a:t>
            </a:r>
            <a:endParaRPr lang="ko-KR" altLang="en-US" sz="1000"/>
          </a:p>
        </p:txBody>
      </p:sp>
      <p:pic>
        <p:nvPicPr>
          <p:cNvPr id="16" name="그림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36" y="4662453"/>
            <a:ext cx="4565614" cy="163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04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2953" y="3384106"/>
            <a:ext cx="8531676" cy="93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0~10V voltage type sensor’s input is not readable. (less than 0.1V or more than 9.9V)</a:t>
            </a:r>
          </a:p>
          <a:p>
            <a:pPr>
              <a:lnSpc>
                <a:spcPct val="130000"/>
              </a:lnSpc>
            </a:pPr>
            <a:r>
              <a:rPr lang="en-US" altLang="ko-KR" dirty="0">
                <a:latin typeface="+mj-lt"/>
              </a:rPr>
              <a:t> </a:t>
            </a:r>
            <a:r>
              <a:rPr lang="en-US" altLang="ko-KR" dirty="0" smtClean="0">
                <a:latin typeface="+mj-lt"/>
              </a:rPr>
              <a:t>                If </a:t>
            </a:r>
            <a:r>
              <a:rPr lang="en-US" altLang="ko-KR" dirty="0">
                <a:latin typeface="+mj-lt"/>
              </a:rPr>
              <a:t>only the </a:t>
            </a:r>
            <a:r>
              <a:rPr lang="en-US" altLang="ko-KR" dirty="0" smtClean="0">
                <a:latin typeface="+mj-lt"/>
              </a:rPr>
              <a:t>Sensor setting on Web UI(Configuration) </a:t>
            </a:r>
            <a:r>
              <a:rPr lang="en-US" altLang="ko-KR" dirty="0">
                <a:latin typeface="+mj-lt"/>
              </a:rPr>
              <a:t>was set to "Installed" without sensors</a:t>
            </a:r>
            <a:r>
              <a:rPr lang="en-US" altLang="ko-KR" dirty="0" smtClean="0">
                <a:latin typeface="+mj-lt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 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024576" y="1519605"/>
            <a:ext cx="4140877" cy="1661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622779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11112 / 11113 / 11114 / 11115 / 11118 / 11123 / 11124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3985" y="5983388"/>
            <a:ext cx="62536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2. </a:t>
            </a:r>
            <a:r>
              <a:rPr lang="en-US" altLang="ko-KR" sz="1200" b="1" i="1" dirty="0">
                <a:latin typeface="+mj-lt"/>
              </a:rPr>
              <a:t>Check the </a:t>
            </a:r>
            <a:r>
              <a:rPr lang="en-US" altLang="ko-KR" sz="1200" b="1" i="1" dirty="0" smtClean="0">
                <a:latin typeface="+mj-lt"/>
              </a:rPr>
              <a:t>power supply to the sensor and sensor signal by using multi-tester.</a:t>
            </a:r>
            <a:br>
              <a:rPr lang="en-US" altLang="ko-KR" sz="1200" b="1" i="1" dirty="0" smtClean="0">
                <a:latin typeface="+mj-lt"/>
              </a:rPr>
            </a:br>
            <a:r>
              <a:rPr lang="en-US" altLang="ko-KR" sz="1200" i="1" dirty="0" smtClean="0">
                <a:latin typeface="+mj-lt"/>
              </a:rPr>
              <a:t>   - If the voltage is not normal, pull out the signal cable from the module and check agai</a:t>
            </a:r>
            <a:r>
              <a:rPr lang="en-US" altLang="ko-KR" sz="1200" i="1" dirty="0">
                <a:latin typeface="+mj-lt"/>
              </a:rPr>
              <a:t>n</a:t>
            </a:r>
            <a:r>
              <a:rPr lang="en-US" altLang="ko-KR" sz="1200" i="1" dirty="0" smtClean="0">
                <a:latin typeface="+mj-lt"/>
              </a:rPr>
              <a:t>.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93985" y="4356773"/>
            <a:ext cx="86865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In case of the 3</a:t>
            </a:r>
            <a:r>
              <a:rPr lang="en-US" altLang="ko-KR" sz="1200" b="1" i="1" baseline="30000" dirty="0" smtClean="0">
                <a:latin typeface="+mj-lt"/>
              </a:rPr>
              <a:t>rd</a:t>
            </a:r>
            <a:r>
              <a:rPr lang="en-US" altLang="ko-KR" sz="1200" b="1" i="1" dirty="0" smtClean="0">
                <a:latin typeface="+mj-lt"/>
              </a:rPr>
              <a:t> party </a:t>
            </a:r>
            <a:r>
              <a:rPr kumimoji="0" lang="en-US" altLang="ko-KR" sz="1200" b="1" i="1" dirty="0" smtClean="0">
                <a:latin typeface="Arial"/>
                <a:ea typeface="LG스마트체2.0 Regular"/>
              </a:rPr>
              <a:t>sensor</a:t>
            </a:r>
            <a:r>
              <a:rPr lang="en-US" altLang="ko-KR" sz="1200" b="1" i="1" dirty="0" smtClean="0">
                <a:latin typeface="+mj-lt"/>
              </a:rPr>
              <a:t> installation, match the configuration on the Web UI.</a:t>
            </a:r>
            <a:br>
              <a:rPr lang="en-US" altLang="ko-KR" sz="1200" b="1" i="1" dirty="0" smtClean="0">
                <a:latin typeface="+mj-lt"/>
              </a:rPr>
            </a:br>
            <a:r>
              <a:rPr lang="en-US" altLang="ko-KR" sz="1200" i="1" dirty="0">
                <a:latin typeface="+mj-lt"/>
              </a:rPr>
              <a:t>   - If the sensors are not installed, </a:t>
            </a:r>
            <a:r>
              <a:rPr lang="en-US" altLang="ko-KR" sz="1200" i="1" dirty="0" smtClean="0">
                <a:latin typeface="+mj-lt"/>
              </a:rPr>
              <a:t>the ‘Installed</a:t>
            </a:r>
            <a:r>
              <a:rPr lang="en-US" altLang="ko-KR" sz="1200" i="1" dirty="0">
                <a:latin typeface="+mj-lt"/>
              </a:rPr>
              <a:t>’ item </a:t>
            </a:r>
            <a:r>
              <a:rPr lang="en-US" altLang="ko-KR" sz="1200" i="1" dirty="0" smtClean="0">
                <a:latin typeface="+mj-lt"/>
              </a:rPr>
              <a:t>on the configuration should set as Gray which is meaning “ Not Installed”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024577" y="1536181"/>
            <a:ext cx="4156907" cy="1632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1112 (11112) : OA humidity</a:t>
            </a:r>
            <a:r>
              <a:rPr lang="en-US" altLang="ko-KR" sz="1100" i="1" dirty="0" smtClean="0">
                <a:latin typeface="+mn-lt"/>
              </a:rPr>
              <a:t> (Factory assembled)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1113 (11113) : SA temperature</a:t>
            </a:r>
            <a:r>
              <a:rPr lang="en-US" altLang="ko-KR" sz="1100" i="1" dirty="0" smtClean="0">
                <a:latin typeface="+mn-lt"/>
              </a:rPr>
              <a:t> (3</a:t>
            </a:r>
            <a:r>
              <a:rPr lang="en-US" altLang="ko-KR" sz="1100" i="1" baseline="30000" dirty="0" smtClean="0">
                <a:latin typeface="+mn-lt"/>
              </a:rPr>
              <a:t>rd</a:t>
            </a:r>
            <a:r>
              <a:rPr lang="en-US" altLang="ko-KR" sz="1100" i="1" dirty="0" smtClean="0">
                <a:latin typeface="+mn-lt"/>
              </a:rPr>
              <a:t> party installation)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1114 (11114) : SA humidity</a:t>
            </a:r>
            <a:r>
              <a:rPr lang="en-US" altLang="ko-KR" sz="1100" i="1" dirty="0" smtClean="0">
                <a:latin typeface="+mn-lt"/>
              </a:rPr>
              <a:t> (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3</a:t>
            </a:r>
            <a:r>
              <a:rPr kumimoji="0" lang="en-US" altLang="ko-KR" sz="1100" i="1" baseline="30000" dirty="0">
                <a:latin typeface="Arial"/>
                <a:ea typeface="LG스마트체2.0 Regular"/>
              </a:rPr>
              <a:t>rd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 party installation</a:t>
            </a:r>
            <a:r>
              <a:rPr lang="en-US" altLang="ko-KR" sz="1100" i="1" dirty="0" smtClean="0">
                <a:latin typeface="+mn-lt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1115 (11115) : </a:t>
            </a:r>
            <a:r>
              <a:rPr lang="en-US" altLang="ko-KR" sz="1100" b="1" i="1" dirty="0">
                <a:latin typeface="+mn-lt"/>
              </a:rPr>
              <a:t>D</a:t>
            </a:r>
            <a:r>
              <a:rPr lang="en-US" altLang="ko-KR" sz="1100" b="1" i="1" dirty="0" smtClean="0">
                <a:latin typeface="+mn-lt"/>
              </a:rPr>
              <a:t>ifferential pressure</a:t>
            </a:r>
            <a:r>
              <a:rPr lang="en-US" altLang="ko-KR" sz="1100" i="1" dirty="0">
                <a:latin typeface="+mn-lt"/>
              </a:rPr>
              <a:t> </a:t>
            </a:r>
            <a:r>
              <a:rPr lang="en-US" altLang="ko-KR" sz="1100" b="1" i="1" dirty="0" smtClean="0">
                <a:latin typeface="+mn-lt"/>
              </a:rPr>
              <a:t>Sensor</a:t>
            </a:r>
            <a:r>
              <a:rPr lang="en-US" altLang="ko-KR" sz="1100" i="1" dirty="0" smtClean="0">
                <a:latin typeface="+mn-lt"/>
              </a:rPr>
              <a:t>(</a:t>
            </a:r>
            <a:r>
              <a:rPr lang="en-US" altLang="ko-KR" sz="1100" i="1" dirty="0"/>
              <a:t>3</a:t>
            </a:r>
            <a:r>
              <a:rPr lang="en-US" altLang="ko-KR" sz="1100" i="1" baseline="30000" dirty="0"/>
              <a:t>rd</a:t>
            </a:r>
            <a:r>
              <a:rPr lang="en-US" altLang="ko-KR" sz="1100" i="1" dirty="0"/>
              <a:t> party </a:t>
            </a:r>
            <a:r>
              <a:rPr lang="en-US" altLang="ko-KR" sz="1100" i="1" dirty="0" smtClean="0"/>
              <a:t>installation</a:t>
            </a:r>
            <a:r>
              <a:rPr lang="en-US" altLang="ko-KR" sz="1100" i="1" dirty="0" smtClean="0">
                <a:latin typeface="+mn-lt"/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1118 </a:t>
            </a:r>
            <a:r>
              <a:rPr lang="en-US" altLang="ko-KR" sz="1100" b="1" i="1" dirty="0">
                <a:latin typeface="+mn-lt"/>
              </a:rPr>
              <a:t>(11118) : CO2 Sensor </a:t>
            </a:r>
            <a:r>
              <a:rPr lang="en-US" altLang="ko-KR" sz="1100" i="1" dirty="0" smtClean="0">
                <a:latin typeface="+mn-lt"/>
              </a:rPr>
              <a:t>(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3</a:t>
            </a:r>
            <a:r>
              <a:rPr kumimoji="0" lang="en-US" altLang="ko-KR" sz="1100" i="1" baseline="30000" dirty="0">
                <a:latin typeface="Arial"/>
                <a:ea typeface="LG스마트체2.0 Regular"/>
              </a:rPr>
              <a:t>rd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 party installation</a:t>
            </a:r>
            <a:r>
              <a:rPr lang="en-US" altLang="ko-KR" sz="1100" i="1" dirty="0" smtClean="0">
                <a:latin typeface="+mn-lt"/>
              </a:rPr>
              <a:t>)</a:t>
            </a:r>
            <a:endParaRPr lang="en-US" altLang="ko-KR" sz="1100" i="1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>
                <a:latin typeface="+mn-lt"/>
              </a:rPr>
              <a:t>1123 (11123) : Space temperature</a:t>
            </a:r>
            <a:r>
              <a:rPr lang="en-US" altLang="ko-KR" sz="1100" i="1" dirty="0">
                <a:latin typeface="+mn-lt"/>
              </a:rPr>
              <a:t> </a:t>
            </a:r>
            <a:r>
              <a:rPr lang="en-US" altLang="ko-KR" sz="1100" i="1" dirty="0" smtClean="0">
                <a:latin typeface="+mn-lt"/>
              </a:rPr>
              <a:t>(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3</a:t>
            </a:r>
            <a:r>
              <a:rPr kumimoji="0" lang="en-US" altLang="ko-KR" sz="1100" i="1" baseline="30000" dirty="0">
                <a:latin typeface="Arial"/>
                <a:ea typeface="LG스마트체2.0 Regular"/>
              </a:rPr>
              <a:t>rd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 party installation</a:t>
            </a:r>
            <a:r>
              <a:rPr lang="en-US" altLang="ko-KR" sz="1100" i="1" dirty="0" smtClean="0">
                <a:latin typeface="+mn-lt"/>
              </a:rPr>
              <a:t>)</a:t>
            </a:r>
            <a:endParaRPr lang="en-US" altLang="ko-KR" sz="1100" i="1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>
                <a:latin typeface="+mn-lt"/>
              </a:rPr>
              <a:t>1124 (11124) : Space humidity</a:t>
            </a:r>
            <a:r>
              <a:rPr lang="en-US" altLang="ko-KR" sz="1100" i="1" dirty="0">
                <a:latin typeface="+mn-lt"/>
              </a:rPr>
              <a:t> </a:t>
            </a:r>
            <a:r>
              <a:rPr lang="en-US" altLang="ko-KR" sz="1100" i="1" dirty="0" smtClean="0">
                <a:latin typeface="+mn-lt"/>
              </a:rPr>
              <a:t>(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3</a:t>
            </a:r>
            <a:r>
              <a:rPr kumimoji="0" lang="en-US" altLang="ko-KR" sz="1100" i="1" baseline="30000" dirty="0">
                <a:latin typeface="Arial"/>
                <a:ea typeface="LG스마트체2.0 Regular"/>
              </a:rPr>
              <a:t>rd</a:t>
            </a:r>
            <a:r>
              <a:rPr kumimoji="0" lang="en-US" altLang="ko-KR" sz="1100" i="1" dirty="0">
                <a:latin typeface="Arial"/>
                <a:ea typeface="LG스마트체2.0 Regular"/>
              </a:rPr>
              <a:t> party installation</a:t>
            </a:r>
            <a:r>
              <a:rPr lang="en-US" altLang="ko-KR" sz="1100" i="1" dirty="0" smtClean="0">
                <a:latin typeface="+mn-lt"/>
              </a:rPr>
              <a:t>)</a:t>
            </a:r>
            <a:endParaRPr lang="en-US" altLang="ko-KR" sz="1100" i="1" dirty="0">
              <a:latin typeface="+mn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2953" y="1099465"/>
            <a:ext cx="11309004" cy="343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keeps operating with displaying code below on the main module SSD (Carel controller or Web UI).</a:t>
            </a: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9292" y="5377478"/>
            <a:ext cx="3971925" cy="400050"/>
          </a:xfrm>
          <a:prstGeom prst="rect">
            <a:avLst/>
          </a:prstGeom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1159300" y="4784946"/>
            <a:ext cx="365882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(e.g. Space Humidity Sensor setting on Web UI)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3903" y="5075915"/>
            <a:ext cx="21034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- Sensor is NOT installed -</a:t>
            </a:r>
            <a:endParaRPr lang="en-US" altLang="ko-KR" sz="1200" i="1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4082" y="5414987"/>
            <a:ext cx="3887510" cy="3326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553493" y="5075915"/>
            <a:ext cx="173477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- Sensor is installed -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4" name="모서리가 둥근 직사각형 3"/>
          <p:cNvSpPr/>
          <p:nvPr/>
        </p:nvSpPr>
        <p:spPr>
          <a:xfrm>
            <a:off x="1295750" y="5352370"/>
            <a:ext cx="4097965" cy="4352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0" name="모서리가 둥근 직사각형 19"/>
          <p:cNvSpPr/>
          <p:nvPr/>
        </p:nvSpPr>
        <p:spPr>
          <a:xfrm>
            <a:off x="5512960" y="5352370"/>
            <a:ext cx="4097965" cy="435208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26130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622779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11112 / 11113 / 11114 / 11115 / 11118 / 11123 / 11124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608650" y="1080847"/>
            <a:ext cx="3086358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[Wiring Diagram for 0~10V type Sensor]</a:t>
            </a:r>
            <a:endParaRPr lang="en-US" altLang="ko-KR" sz="1200" b="1" i="1" dirty="0">
              <a:latin typeface="+mj-lt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640" y="1357846"/>
            <a:ext cx="4387465" cy="5413772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5876375" y="2733879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ko-KR" sz="1400" dirty="0" smtClean="0">
                <a:solidFill>
                  <a:srgbClr val="000000"/>
                </a:solidFill>
                <a:latin typeface="+mj-lt"/>
                <a:ea typeface="맑은 고딕" panose="020B0503020000020004" pitchFamily="50" charset="-127"/>
              </a:rPr>
              <a:t>1. Is </a:t>
            </a:r>
            <a:r>
              <a:rPr lang="en-US" altLang="ko-KR" sz="1400" dirty="0">
                <a:solidFill>
                  <a:srgbClr val="000000"/>
                </a:solidFill>
                <a:latin typeface="+mj-lt"/>
                <a:ea typeface="맑은 고딕" panose="020B0503020000020004" pitchFamily="50" charset="-127"/>
              </a:rPr>
              <a:t>24VAC power supplied to the sensor? </a:t>
            </a:r>
          </a:p>
          <a:p>
            <a:r>
              <a:rPr lang="en-US" altLang="ko-KR" sz="1400" dirty="0" smtClean="0">
                <a:latin typeface="+mj-lt"/>
                <a:ea typeface="맑은 고딕" panose="020B0503020000020004" pitchFamily="50" charset="-127"/>
              </a:rPr>
              <a:t>2. </a:t>
            </a:r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Check the sensor signal by using multi-tester. </a:t>
            </a:r>
          </a:p>
          <a:p>
            <a:r>
              <a:rPr lang="en-US" altLang="ko-KR" sz="1400" dirty="0" smtClean="0">
                <a:latin typeface="+mj-lt"/>
                <a:ea typeface="맑은 고딕" panose="020B0503020000020004" pitchFamily="50" charset="-127"/>
              </a:rPr>
              <a:t>3. </a:t>
            </a:r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If voltage is less than 0.1V or more than 9.9V, then pull out the signal </a:t>
            </a:r>
            <a:r>
              <a:rPr lang="en-US" altLang="ko-KR" sz="1400" dirty="0" smtClean="0">
                <a:latin typeface="+mj-lt"/>
                <a:ea typeface="맑은 고딕" panose="020B0503020000020004" pitchFamily="50" charset="-127"/>
              </a:rPr>
              <a:t>   </a:t>
            </a:r>
          </a:p>
          <a:p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+mj-lt"/>
                <a:ea typeface="맑은 고딕" panose="020B0503020000020004" pitchFamily="50" charset="-127"/>
              </a:rPr>
              <a:t>   cable </a:t>
            </a:r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from the Main or UI module and check again without external </a:t>
            </a:r>
            <a:endParaRPr lang="en-US" altLang="ko-KR" sz="1400" dirty="0" smtClean="0">
              <a:latin typeface="+mj-lt"/>
              <a:ea typeface="맑은 고딕" panose="020B0503020000020004" pitchFamily="50" charset="-127"/>
            </a:endParaRPr>
          </a:p>
          <a:p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 </a:t>
            </a:r>
            <a:r>
              <a:rPr lang="en-US" altLang="ko-KR" sz="1400" dirty="0" smtClean="0">
                <a:latin typeface="+mj-lt"/>
                <a:ea typeface="맑은 고딕" panose="020B0503020000020004" pitchFamily="50" charset="-127"/>
              </a:rPr>
              <a:t>   disturbance</a:t>
            </a:r>
            <a:r>
              <a:rPr lang="en-US" altLang="ko-KR" sz="1400" dirty="0">
                <a:latin typeface="+mj-lt"/>
                <a:ea typeface="맑은 고딕" panose="020B0503020000020004" pitchFamily="50" charset="-127"/>
              </a:rPr>
              <a:t>. </a:t>
            </a:r>
            <a:endParaRPr lang="ko-KR" altLang="en-US" sz="14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34851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꺾인 연결선 7"/>
          <p:cNvCxnSpPr>
            <a:endCxn id="25" idx="3"/>
          </p:cNvCxnSpPr>
          <p:nvPr/>
        </p:nvCxnSpPr>
        <p:spPr bwMode="auto">
          <a:xfrm rot="16200000" flipV="1">
            <a:off x="10062201" y="2811094"/>
            <a:ext cx="302676" cy="113797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꺾인 연결선 30"/>
          <p:cNvCxnSpPr>
            <a:endCxn id="24" idx="1"/>
          </p:cNvCxnSpPr>
          <p:nvPr/>
        </p:nvCxnSpPr>
        <p:spPr bwMode="auto">
          <a:xfrm rot="5400000" flipH="1" flipV="1">
            <a:off x="10392840" y="2789092"/>
            <a:ext cx="282143" cy="134794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7478" y="2975789"/>
            <a:ext cx="1061817" cy="30162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3" y="1099465"/>
            <a:ext cx="11309004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keeps operating with displaying code below on the main module SSD (Carel controller or Web UI).</a:t>
            </a: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5680466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11131 / 11133 / 11134 / 11135 / 11137 / 11138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3" y="3181334"/>
            <a:ext cx="7115172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The sensor connected to NTC module has a fault.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024576" y="1519605"/>
            <a:ext cx="4930453" cy="142927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3985" y="4283084"/>
            <a:ext cx="63049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>
                <a:latin typeface="+mn-lt"/>
              </a:rPr>
              <a:t>2. Check the </a:t>
            </a:r>
            <a:r>
              <a:rPr lang="en-US" altLang="ko-KR" sz="1200" b="1" i="1" dirty="0" smtClean="0">
                <a:latin typeface="+mn-lt"/>
              </a:rPr>
              <a:t>sensor resistance.</a:t>
            </a:r>
            <a:br>
              <a:rPr lang="en-US" altLang="ko-KR" sz="1200" b="1" i="1" dirty="0" smtClean="0">
                <a:latin typeface="+mn-lt"/>
              </a:rPr>
            </a:br>
            <a:r>
              <a:rPr lang="en-US" altLang="ko-KR" sz="1200" i="1" dirty="0" smtClean="0">
                <a:latin typeface="+mn-lt"/>
              </a:rPr>
              <a:t>   a)  Disconnect sensor wiring from NTC module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b) Set the multi-tester to resistance mode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c) Measure the resistance at the sensor outlet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d) If the value is more than 100kohm or less than 100ohm, sensor needs to be replaced.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※ Normal Value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    - 10kohm at 77⁰F with ±5% tolerance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    - 20kohm </a:t>
            </a:r>
            <a:r>
              <a:rPr lang="en-US" altLang="ko-KR" sz="1200" b="1" dirty="0">
                <a:latin typeface="+mn-lt"/>
              </a:rPr>
              <a:t>at 77⁰</a:t>
            </a:r>
            <a:r>
              <a:rPr lang="en-US" altLang="ko-KR" sz="1200" b="1" dirty="0" smtClean="0">
                <a:latin typeface="+mn-lt"/>
              </a:rPr>
              <a:t>F</a:t>
            </a:r>
          </a:p>
          <a:p>
            <a:r>
              <a:rPr lang="en-US" altLang="ko-KR" sz="1200" b="1" dirty="0" smtClean="0">
                <a:latin typeface="+mn-lt"/>
              </a:rPr>
              <a:t>       - 3.4kohm </a:t>
            </a:r>
            <a:r>
              <a:rPr lang="en-US" altLang="ko-KR" sz="1200" b="1" dirty="0">
                <a:latin typeface="+mn-lt"/>
              </a:rPr>
              <a:t>at </a:t>
            </a:r>
            <a:r>
              <a:rPr lang="en-US" altLang="ko-KR" sz="1200" b="1" dirty="0" smtClean="0">
                <a:latin typeface="+mn-lt"/>
              </a:rPr>
              <a:t>122⁰</a:t>
            </a:r>
            <a:r>
              <a:rPr lang="en-US" altLang="ko-KR" sz="1200" b="1" dirty="0">
                <a:latin typeface="+mn-lt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3985" y="3992476"/>
            <a:ext cx="341311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connection to the NTC module.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34562" y="1536181"/>
            <a:ext cx="4830168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1131 (11131) : Space temperature</a:t>
            </a:r>
            <a:r>
              <a:rPr lang="en-US" altLang="ko-KR" sz="1100" i="1" dirty="0" smtClean="0">
                <a:latin typeface="+mn-lt"/>
              </a:rPr>
              <a:t> (3</a:t>
            </a:r>
            <a:r>
              <a:rPr lang="en-US" altLang="ko-KR" sz="1100" i="1" baseline="30000" dirty="0" smtClean="0">
                <a:latin typeface="+mn-lt"/>
              </a:rPr>
              <a:t>rd</a:t>
            </a:r>
            <a:r>
              <a:rPr lang="en-US" altLang="ko-KR" sz="1100" i="1" dirty="0" smtClean="0">
                <a:latin typeface="+mn-lt"/>
              </a:rPr>
              <a:t> party installation)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1133 (11133) : OA temperature</a:t>
            </a:r>
            <a:r>
              <a:rPr lang="en-US" altLang="ko-KR" sz="1100" i="1" dirty="0" smtClean="0">
                <a:latin typeface="+mn-lt"/>
              </a:rPr>
              <a:t> (Factory Assembled)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1134 (11134) : Main coil leaving air temperature_1</a:t>
            </a:r>
            <a:r>
              <a:rPr lang="en-US" altLang="ko-KR" sz="1100" i="1" dirty="0" smtClean="0">
                <a:latin typeface="+mn-lt"/>
              </a:rPr>
              <a:t> (Factory Assembled)</a:t>
            </a:r>
          </a:p>
          <a:p>
            <a:pPr lvl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Tx/>
            </a:pPr>
            <a:r>
              <a:rPr kumimoji="0" lang="en-US" altLang="ko-KR" sz="1100" b="1" i="1" dirty="0" smtClean="0">
                <a:latin typeface="Arial"/>
                <a:ea typeface="LG스마트체2.0 Regular"/>
              </a:rPr>
              <a:t>1135 </a:t>
            </a:r>
            <a:r>
              <a:rPr kumimoji="0" lang="en-US" altLang="ko-KR" sz="1100" b="1" i="1" dirty="0">
                <a:latin typeface="Arial"/>
                <a:ea typeface="LG스마트체2.0 Regular"/>
              </a:rPr>
              <a:t>(</a:t>
            </a:r>
            <a:r>
              <a:rPr kumimoji="0" lang="en-US" altLang="ko-KR" sz="1100" b="1" i="1" dirty="0" smtClean="0">
                <a:latin typeface="Arial"/>
                <a:ea typeface="LG스마트체2.0 Regular"/>
              </a:rPr>
              <a:t>11135) </a:t>
            </a:r>
            <a:r>
              <a:rPr kumimoji="0" lang="en-US" altLang="ko-KR" sz="1100" b="1" i="1" dirty="0">
                <a:latin typeface="Arial"/>
                <a:ea typeface="LG스마트체2.0 Regular"/>
              </a:rPr>
              <a:t>: Main coil leaving air </a:t>
            </a:r>
            <a:r>
              <a:rPr kumimoji="0" lang="en-US" altLang="ko-KR" sz="1100" b="1" i="1" dirty="0" smtClean="0">
                <a:latin typeface="Arial"/>
                <a:ea typeface="LG스마트체2.0 Regular"/>
              </a:rPr>
              <a:t>temperature_2</a:t>
            </a:r>
            <a:r>
              <a:rPr kumimoji="0" lang="en-US" altLang="ko-KR" sz="1100" i="1" dirty="0" smtClean="0">
                <a:latin typeface="Arial"/>
                <a:ea typeface="LG스마트체2.0 Regular"/>
              </a:rPr>
              <a:t> (Factory Assembled)</a:t>
            </a:r>
            <a:endParaRPr kumimoji="0" lang="en-US" altLang="ko-KR" sz="1100" i="1" dirty="0">
              <a:latin typeface="Arial"/>
              <a:ea typeface="LG스마트체2.0 Regular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1137 </a:t>
            </a:r>
            <a:r>
              <a:rPr lang="en-US" altLang="ko-KR" sz="1100" b="1" i="1" dirty="0">
                <a:latin typeface="+mn-lt"/>
              </a:rPr>
              <a:t>(</a:t>
            </a:r>
            <a:r>
              <a:rPr lang="en-US" altLang="ko-KR" sz="1100" b="1" i="1" dirty="0" smtClean="0">
                <a:latin typeface="+mn-lt"/>
              </a:rPr>
              <a:t>11137) </a:t>
            </a:r>
            <a:r>
              <a:rPr lang="en-US" altLang="ko-KR" sz="1100" b="1" i="1" dirty="0">
                <a:latin typeface="+mn-lt"/>
              </a:rPr>
              <a:t>: </a:t>
            </a:r>
            <a:r>
              <a:rPr lang="en-US" altLang="ko-KR" sz="1100" b="1" i="1" dirty="0" smtClean="0">
                <a:latin typeface="+mn-lt"/>
              </a:rPr>
              <a:t>SA temperature </a:t>
            </a:r>
            <a:r>
              <a:rPr lang="en-US" altLang="ko-KR" sz="1100" i="1" dirty="0" smtClean="0">
                <a:latin typeface="+mn-lt"/>
              </a:rPr>
              <a:t>(Factory Assembled)</a:t>
            </a:r>
            <a:endParaRPr lang="en-US" altLang="ko-KR" sz="1100" i="1" dirty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1138 </a:t>
            </a:r>
            <a:r>
              <a:rPr lang="en-US" altLang="ko-KR" sz="1100" b="1" i="1" dirty="0">
                <a:latin typeface="+mn-lt"/>
              </a:rPr>
              <a:t>(</a:t>
            </a:r>
            <a:r>
              <a:rPr lang="en-US" altLang="ko-KR" sz="1100" b="1" i="1" dirty="0" smtClean="0">
                <a:latin typeface="+mn-lt"/>
              </a:rPr>
              <a:t>11138) </a:t>
            </a:r>
            <a:r>
              <a:rPr lang="en-US" altLang="ko-KR" sz="1100" b="1" i="1" dirty="0">
                <a:latin typeface="+mn-lt"/>
              </a:rPr>
              <a:t>: </a:t>
            </a:r>
            <a:r>
              <a:rPr lang="en-US" altLang="ko-KR" sz="1100" b="1" i="1" dirty="0" smtClean="0">
                <a:latin typeface="+mn-lt"/>
              </a:rPr>
              <a:t>Mix </a:t>
            </a:r>
            <a:r>
              <a:rPr lang="en-US" altLang="ko-KR" sz="1100" b="1" i="1" dirty="0">
                <a:latin typeface="+mn-lt"/>
              </a:rPr>
              <a:t>temperature</a:t>
            </a:r>
            <a:r>
              <a:rPr lang="en-US" altLang="ko-KR" sz="1100" i="1" dirty="0">
                <a:latin typeface="+mn-lt"/>
              </a:rPr>
              <a:t> </a:t>
            </a:r>
            <a:r>
              <a:rPr lang="en-US" altLang="ko-KR" sz="1100" i="1" dirty="0" smtClean="0">
                <a:latin typeface="+mn-lt"/>
              </a:rPr>
              <a:t>(Factory Assembled)</a:t>
            </a:r>
            <a:endParaRPr lang="en-US" altLang="ko-KR" sz="1100" i="1" dirty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601308" y="2584612"/>
            <a:ext cx="87395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Mix_Temp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319551" y="2585850"/>
            <a:ext cx="837089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SA_Temp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569581" y="5929478"/>
            <a:ext cx="13308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Leaving_Temp_2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485573" y="6222076"/>
            <a:ext cx="1330814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Leaving_Temp_1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99465" y="6493280"/>
            <a:ext cx="851515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OA_Temp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07263" y="5929478"/>
            <a:ext cx="107273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SP/</a:t>
            </a:r>
            <a:r>
              <a:rPr lang="en-US" altLang="ko-KR" sz="1100" b="1" i="1" dirty="0" err="1" smtClean="0">
                <a:latin typeface="+mj-lt"/>
              </a:rPr>
              <a:t>RA_Temp</a:t>
            </a:r>
            <a:endParaRPr lang="en-US" altLang="ko-KR" sz="1100" i="1" dirty="0">
              <a:latin typeface="+mj-lt"/>
            </a:endParaRPr>
          </a:p>
        </p:txBody>
      </p:sp>
      <p:cxnSp>
        <p:nvCxnSpPr>
          <p:cNvPr id="33" name="꺾인 연결선 32"/>
          <p:cNvCxnSpPr>
            <a:stCxn id="29" idx="1"/>
            <a:endCxn id="3" idx="2"/>
          </p:cNvCxnSpPr>
          <p:nvPr/>
        </p:nvCxnSpPr>
        <p:spPr bwMode="auto">
          <a:xfrm rot="10800000">
            <a:off x="10108387" y="5992049"/>
            <a:ext cx="191078" cy="632037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꺾인 연결선 35"/>
          <p:cNvCxnSpPr>
            <a:stCxn id="27" idx="1"/>
          </p:cNvCxnSpPr>
          <p:nvPr/>
        </p:nvCxnSpPr>
        <p:spPr bwMode="auto">
          <a:xfrm rot="10800000">
            <a:off x="10296565" y="5992051"/>
            <a:ext cx="189009" cy="360831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꺾인 연결선 36"/>
          <p:cNvCxnSpPr>
            <a:stCxn id="26" idx="1"/>
          </p:cNvCxnSpPr>
          <p:nvPr/>
        </p:nvCxnSpPr>
        <p:spPr bwMode="auto">
          <a:xfrm rot="10800000">
            <a:off x="10485573" y="5982459"/>
            <a:ext cx="84008" cy="77825"/>
          </a:xfrm>
          <a:prstGeom prst="bentConnector3">
            <a:avLst>
              <a:gd name="adj1" fmla="val 95353"/>
            </a:avLst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꺾인 연결선 37"/>
          <p:cNvCxnSpPr>
            <a:stCxn id="35" idx="3"/>
          </p:cNvCxnSpPr>
          <p:nvPr/>
        </p:nvCxnSpPr>
        <p:spPr bwMode="auto">
          <a:xfrm flipV="1">
            <a:off x="9679993" y="5982460"/>
            <a:ext cx="73030" cy="77823"/>
          </a:xfrm>
          <a:prstGeom prst="bentConnector2">
            <a:avLst/>
          </a:prstGeom>
          <a:solidFill>
            <a:schemeClr val="bg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974124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61455" y="2751956"/>
            <a:ext cx="2469400" cy="3880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42953" y="1099465"/>
            <a:ext cx="11309004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or keeps operating with displaying code below on the main module SSD (Carel controller or Web UI).</a:t>
            </a: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4332276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12102 / 12106 / 12202 / 12206 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3" y="3526108"/>
            <a:ext cx="7115172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Refrigerant temperature sensors connected to EEV module has a fault.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024577" y="1481504"/>
            <a:ext cx="4004748" cy="14265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93985" y="4625225"/>
            <a:ext cx="6304931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>
                <a:latin typeface="+mn-lt"/>
              </a:rPr>
              <a:t>2. Check the </a:t>
            </a:r>
            <a:r>
              <a:rPr lang="en-US" altLang="ko-KR" sz="1200" b="1" i="1" dirty="0" smtClean="0">
                <a:latin typeface="+mn-lt"/>
              </a:rPr>
              <a:t>sensor resistance.</a:t>
            </a:r>
            <a:br>
              <a:rPr lang="en-US" altLang="ko-KR" sz="1200" b="1" i="1" dirty="0" smtClean="0">
                <a:latin typeface="+mn-lt"/>
              </a:rPr>
            </a:br>
            <a:r>
              <a:rPr lang="en-US" altLang="ko-KR" sz="1200" i="1" dirty="0" smtClean="0">
                <a:latin typeface="+mn-lt"/>
              </a:rPr>
              <a:t>   a)  Disconnect sensor wiring from NTC module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b) Set the multi-tester to resistance mode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c) Measure the resistance at the sensor outlet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d) If the value is more than 100kohm or less than 100ohm, sensor needs to be replaced.</a:t>
            </a:r>
          </a:p>
          <a:p>
            <a:r>
              <a:rPr lang="en-US" altLang="ko-KR" sz="1200" i="1" dirty="0">
                <a:latin typeface="+mn-lt"/>
              </a:rPr>
              <a:t> </a:t>
            </a:r>
            <a:r>
              <a:rPr lang="en-US" altLang="ko-KR" sz="1200" i="1" dirty="0" smtClean="0">
                <a:latin typeface="+mn-lt"/>
              </a:rPr>
              <a:t>  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※ Normal Value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    - 5kohm at 77⁰F with ±5% tolerance</a:t>
            </a:r>
          </a:p>
          <a:p>
            <a:r>
              <a:rPr lang="en-US" altLang="ko-KR" sz="1200" b="1" dirty="0">
                <a:latin typeface="+mn-lt"/>
              </a:rPr>
              <a:t> </a:t>
            </a:r>
            <a:r>
              <a:rPr lang="en-US" altLang="ko-KR" sz="1200" b="1" dirty="0" smtClean="0">
                <a:latin typeface="+mn-lt"/>
              </a:rPr>
              <a:t>      - 10kohm </a:t>
            </a:r>
            <a:r>
              <a:rPr lang="en-US" altLang="ko-KR" sz="1200" b="1" dirty="0">
                <a:latin typeface="+mn-lt"/>
              </a:rPr>
              <a:t>at 77⁰</a:t>
            </a:r>
            <a:r>
              <a:rPr lang="en-US" altLang="ko-KR" sz="1200" b="1" dirty="0" smtClean="0">
                <a:latin typeface="+mn-lt"/>
              </a:rPr>
              <a:t>F</a:t>
            </a:r>
          </a:p>
          <a:p>
            <a:r>
              <a:rPr lang="en-US" altLang="ko-KR" sz="1200" b="1" dirty="0" smtClean="0">
                <a:latin typeface="+mn-lt"/>
              </a:rPr>
              <a:t>       - 1.8kohm </a:t>
            </a:r>
            <a:r>
              <a:rPr lang="en-US" altLang="ko-KR" sz="1200" b="1" dirty="0">
                <a:latin typeface="+mn-lt"/>
              </a:rPr>
              <a:t>at </a:t>
            </a:r>
            <a:r>
              <a:rPr lang="en-US" altLang="ko-KR" sz="1200" b="1" dirty="0" smtClean="0">
                <a:latin typeface="+mn-lt"/>
              </a:rPr>
              <a:t>122⁰</a:t>
            </a:r>
            <a:r>
              <a:rPr lang="en-US" altLang="ko-KR" sz="1200" b="1" dirty="0">
                <a:latin typeface="+mn-lt"/>
              </a:rPr>
              <a:t>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3985" y="4274131"/>
            <a:ext cx="34050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connection to the EEV module.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24577" y="1498081"/>
            <a:ext cx="3809056" cy="141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Shutdown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     2102 (12102) : Pipe-In temperature of Main Coil #1</a:t>
            </a:r>
            <a:endParaRPr lang="en-US" altLang="ko-KR" sz="1100" i="1" dirty="0" smtClean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     2106 (12106) : Pipe-Out temperature of Main Coil #1</a:t>
            </a:r>
            <a:endParaRPr lang="en-US" altLang="ko-KR" sz="1100" i="1" dirty="0" smtClean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Keep Operating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     2202 (12202) : Pipe-In temperature of Reheat Coil</a:t>
            </a:r>
            <a:endParaRPr lang="en-US" altLang="ko-KR" sz="1100" i="1" dirty="0" smtClean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>
                <a:latin typeface="+mn-lt"/>
              </a:rPr>
              <a:t>     2206 (12206) : </a:t>
            </a:r>
            <a:r>
              <a:rPr lang="en-US" altLang="ko-KR" sz="1100" b="1" i="1" dirty="0" smtClean="0">
                <a:latin typeface="+mn-lt"/>
              </a:rPr>
              <a:t>Pipe-Out </a:t>
            </a:r>
            <a:r>
              <a:rPr lang="en-US" altLang="ko-KR" sz="1100" b="1" i="1" dirty="0">
                <a:latin typeface="+mn-lt"/>
              </a:rPr>
              <a:t>temperature of Reheat </a:t>
            </a:r>
            <a:r>
              <a:rPr lang="en-US" altLang="ko-KR" sz="1100" b="1" i="1" dirty="0" smtClean="0">
                <a:latin typeface="+mn-lt"/>
              </a:rPr>
              <a:t>Coil</a:t>
            </a:r>
            <a:endParaRPr lang="en-US" altLang="ko-KR" sz="1100" i="1" dirty="0" smtClean="0"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18900000">
            <a:off x="9196193" y="2350495"/>
            <a:ext cx="67531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Pipe In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 rot="18900000">
            <a:off x="9451293" y="2319368"/>
            <a:ext cx="7633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Pipe Out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 rot="18900000">
            <a:off x="10394079" y="2350495"/>
            <a:ext cx="67531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Pipe In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 rot="18900000">
            <a:off x="10649179" y="2319368"/>
            <a:ext cx="76335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100" b="1" i="1" dirty="0" smtClean="0">
                <a:latin typeface="+mj-lt"/>
              </a:rPr>
              <a:t>Pipe Out</a:t>
            </a:r>
            <a:endParaRPr lang="en-US" altLang="ko-KR" sz="1100" i="1" dirty="0">
              <a:latin typeface="+mj-lt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9069109" y="1749589"/>
            <a:ext cx="159370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dirty="0" smtClean="0">
                <a:solidFill>
                  <a:srgbClr val="000000"/>
                </a:solidFill>
                <a:latin typeface="+mj-lt"/>
                <a:ea typeface="맑은 고딕" panose="020B0503020000020004" pitchFamily="50" charset="-127"/>
              </a:rPr>
              <a:t>[NTC </a:t>
            </a:r>
            <a:r>
              <a:rPr lang="en-US" altLang="ko-KR" sz="1200" dirty="0">
                <a:solidFill>
                  <a:srgbClr val="000000"/>
                </a:solidFill>
                <a:latin typeface="+mj-lt"/>
                <a:ea typeface="맑은 고딕" panose="020B0503020000020004" pitchFamily="50" charset="-127"/>
              </a:rPr>
              <a:t>5kohm </a:t>
            </a:r>
            <a:r>
              <a:rPr lang="en-US" altLang="ko-KR" sz="1200" dirty="0" smtClean="0">
                <a:solidFill>
                  <a:srgbClr val="000000"/>
                </a:solidFill>
                <a:latin typeface="+mj-lt"/>
                <a:ea typeface="맑은 고딕" panose="020B0503020000020004" pitchFamily="50" charset="-127"/>
              </a:rPr>
              <a:t>sensor]</a:t>
            </a:r>
            <a:endParaRPr lang="ko-KR" altLang="en-US" sz="120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26097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42953" y="1099465"/>
            <a:ext cx="11309004" cy="372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Symptom</a:t>
            </a:r>
            <a:r>
              <a:rPr lang="en-US" altLang="ko-KR" dirty="0" smtClean="0">
                <a:latin typeface="+mj-lt"/>
              </a:rPr>
              <a:t> : System shutdown or keeps operating with displaying code below on the main module SSD (Carel controller or Web UI).</a:t>
            </a:r>
          </a:p>
        </p:txBody>
      </p:sp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2847896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12105 / 12205 /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953" y="2584841"/>
            <a:ext cx="7115172" cy="65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Cause</a:t>
            </a:r>
            <a:r>
              <a:rPr lang="en-US" altLang="ko-KR" dirty="0">
                <a:latin typeface="+mj-lt"/>
              </a:rPr>
              <a:t> : </a:t>
            </a:r>
            <a:r>
              <a:rPr lang="en-US" altLang="ko-KR" dirty="0" smtClean="0">
                <a:latin typeface="+mj-lt"/>
              </a:rPr>
              <a:t>EEV modules do not communicate with outdoor unit.</a:t>
            </a:r>
          </a:p>
          <a:p>
            <a:pPr>
              <a:lnSpc>
                <a:spcPct val="130000"/>
              </a:lnSpc>
            </a:pPr>
            <a:r>
              <a:rPr lang="en-US" altLang="ko-KR" dirty="0" smtClean="0">
                <a:latin typeface="+mj-lt"/>
              </a:rPr>
              <a:t>• </a:t>
            </a:r>
            <a:r>
              <a:rPr lang="en-US" altLang="ko-KR" b="1" dirty="0" smtClean="0">
                <a:latin typeface="+mj-lt"/>
              </a:rPr>
              <a:t>Trouble shooting</a:t>
            </a:r>
            <a:endParaRPr lang="en-US" altLang="ko-KR" dirty="0" smtClean="0">
              <a:latin typeface="+mj-lt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024576" y="1481505"/>
            <a:ext cx="4996881" cy="9327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093985" y="3250506"/>
            <a:ext cx="679064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1. Check the communication indication LED (5</a:t>
            </a:r>
            <a:r>
              <a:rPr lang="en-US" altLang="ko-KR" sz="1200" b="1" i="1" baseline="30000" dirty="0" smtClean="0">
                <a:latin typeface="+mj-lt"/>
              </a:rPr>
              <a:t>th</a:t>
            </a:r>
            <a:r>
              <a:rPr lang="en-US" altLang="ko-KR" sz="1200" b="1" i="1" dirty="0" smtClean="0">
                <a:latin typeface="+mj-lt"/>
              </a:rPr>
              <a:t> from the left) on the EEV module.</a:t>
            </a:r>
          </a:p>
          <a:p>
            <a:r>
              <a:rPr lang="en-US" altLang="ko-KR" sz="1200" i="1" dirty="0" smtClean="0">
                <a:latin typeface="+mj-lt"/>
              </a:rPr>
              <a:t>   - When this green LED blinks, EEV module transmits data. (Communication speed is 1200bps.)</a:t>
            </a:r>
            <a:endParaRPr lang="en-US" altLang="ko-KR" sz="1200" i="1" dirty="0"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024577" y="1441702"/>
            <a:ext cx="4876656" cy="97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Shutdown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     2105 (12105) : Communication error between ODU and Main Coil #1</a:t>
            </a:r>
            <a:endParaRPr lang="en-US" altLang="ko-KR" sz="1100" i="1" dirty="0" smtClean="0">
              <a:latin typeface="+mn-lt"/>
            </a:endParaRP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Keep Operating</a:t>
            </a:r>
          </a:p>
          <a:p>
            <a:pPr>
              <a:lnSpc>
                <a:spcPct val="130000"/>
              </a:lnSpc>
            </a:pPr>
            <a:r>
              <a:rPr lang="en-US" altLang="ko-KR" sz="1100" b="1" i="1" dirty="0" smtClean="0">
                <a:latin typeface="+mn-lt"/>
              </a:rPr>
              <a:t>     2205 (12205) : Communication error between ODU and Reheat Coil</a:t>
            </a:r>
            <a:endParaRPr lang="en-US" altLang="ko-KR" sz="1100" i="1" dirty="0" smtClean="0"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93985" y="3764856"/>
            <a:ext cx="51283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>
                <a:latin typeface="+mn-lt"/>
              </a:rPr>
              <a:t>2. Check the </a:t>
            </a:r>
            <a:r>
              <a:rPr lang="en-US" altLang="ko-KR" sz="1200" b="1" i="1" dirty="0" smtClean="0">
                <a:latin typeface="+mn-lt"/>
              </a:rPr>
              <a:t>connection of the wiring for communication with ODU.</a:t>
            </a:r>
            <a:endParaRPr lang="en-US" altLang="ko-KR" sz="1200" b="1" dirty="0">
              <a:latin typeface="+mn-lt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4071" y="4368063"/>
            <a:ext cx="1220848" cy="185781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84325" y="4185365"/>
            <a:ext cx="2170787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[Communication Indication LED]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83979" y="6396441"/>
            <a:ext cx="1010213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[EEV Module]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658148" y="6396441"/>
            <a:ext cx="3514104" cy="2462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000" b="1" i="1" dirty="0" smtClean="0">
                <a:latin typeface="+mj-lt"/>
              </a:rPr>
              <a:t>[Internal Wiring Diagram for communication with ODU]</a:t>
            </a:r>
            <a:endParaRPr lang="en-US" altLang="ko-KR" sz="1000" b="1" i="1" dirty="0"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194659" y="3278263"/>
            <a:ext cx="1365154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ko-KR"/>
            </a:defPPr>
            <a:lvl1pPr fontAlgn="base">
              <a:spcBef>
                <a:spcPct val="0"/>
              </a:spcBef>
              <a:spcAft>
                <a:spcPct val="0"/>
              </a:spcAft>
              <a:buSzPct val="100000"/>
              <a:defRPr kumimoji="1" sz="1400" b="0">
                <a:solidFill>
                  <a:srgbClr val="000000"/>
                </a:solidFill>
                <a:latin typeface="Arial Narrow" panose="020B0606020202030204" pitchFamily="34" charset="0"/>
                <a:ea typeface="굴림" pitchFamily="50" charset="-127"/>
                <a:cs typeface="Arial" pitchFamily="34" charset="0"/>
                <a:sym typeface="굴림" pitchFamily="50" charset="-127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r>
              <a:rPr lang="en-US" altLang="ko-KR" sz="1200" b="1" i="1" dirty="0" smtClean="0">
                <a:latin typeface="+mj-lt"/>
              </a:rPr>
              <a:t>[Wiring Diagram]</a:t>
            </a:r>
            <a:endParaRPr lang="en-US" altLang="ko-KR" sz="1200" b="1" i="1" dirty="0">
              <a:latin typeface="+mj-lt"/>
            </a:endParaRPr>
          </a:p>
        </p:txBody>
      </p:sp>
      <p:pic>
        <p:nvPicPr>
          <p:cNvPr id="23" name="그림 22"/>
          <p:cNvPicPr/>
          <p:nvPr/>
        </p:nvPicPr>
        <p:blipFill>
          <a:blip r:embed="rId4"/>
          <a:stretch>
            <a:fillRect/>
          </a:stretch>
        </p:blipFill>
        <p:spPr>
          <a:xfrm>
            <a:off x="7702515" y="3695700"/>
            <a:ext cx="4349442" cy="2957101"/>
          </a:xfrm>
          <a:prstGeom prst="rect">
            <a:avLst/>
          </a:prstGeom>
        </p:spPr>
      </p:pic>
      <p:sp>
        <p:nvSpPr>
          <p:cNvPr id="29" name="모서리가 둥근 직사각형 28"/>
          <p:cNvSpPr/>
          <p:nvPr/>
        </p:nvSpPr>
        <p:spPr>
          <a:xfrm>
            <a:off x="8544837" y="3857500"/>
            <a:ext cx="584390" cy="59393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8500658" y="5055221"/>
            <a:ext cx="415898" cy="56013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10784282" y="5055221"/>
            <a:ext cx="415898" cy="560137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6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굴림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5122" y="4094540"/>
            <a:ext cx="2395756" cy="235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410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3"/>
          <p:cNvSpPr>
            <a:spLocks noChangeArrowheads="1"/>
          </p:cNvSpPr>
          <p:nvPr/>
        </p:nvSpPr>
        <p:spPr bwMode="auto">
          <a:xfrm>
            <a:off x="9952398" y="210290"/>
            <a:ext cx="20199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SzPct val="100000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2. </a:t>
            </a:r>
            <a:r>
              <a:rPr kumimoji="1" lang="en-US" altLang="ko-KR" sz="1600" b="1" dirty="0">
                <a:solidFill>
                  <a:srgbClr val="000000"/>
                </a:solidFill>
                <a:latin typeface="Arial" pitchFamily="34" charset="0"/>
                <a:ea typeface="돋움" pitchFamily="50" charset="-127"/>
              </a:rPr>
              <a:t>Troubleshooting</a:t>
            </a:r>
          </a:p>
        </p:txBody>
      </p:sp>
      <p:sp>
        <p:nvSpPr>
          <p:cNvPr id="10" name="Text Box 82"/>
          <p:cNvSpPr txBox="1">
            <a:spLocks noChangeArrowheads="1"/>
          </p:cNvSpPr>
          <p:nvPr/>
        </p:nvSpPr>
        <p:spPr bwMode="auto">
          <a:xfrm>
            <a:off x="342900" y="153990"/>
            <a:ext cx="298235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1pPr>
            <a:lvl2pPr marL="742950" indent="-28575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2pPr>
            <a:lvl3pPr marL="11430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3pPr>
            <a:lvl4pPr marL="16002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4pPr>
            <a:lvl5pPr marL="2057400" indent="-228600" eaLnBrk="0" hangingPunct="0"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defRPr kumimoji="1" sz="2000" b="1">
                <a:solidFill>
                  <a:srgbClr val="000000"/>
                </a:solidFill>
                <a:latin typeface="Arial" pitchFamily="34" charset="0"/>
                <a:ea typeface="굴림" pitchFamily="50" charset="-127"/>
                <a:sym typeface="굴림" pitchFamily="50" charset="-127"/>
              </a:defRPr>
            </a:lvl9pPr>
          </a:lstStyle>
          <a:p>
            <a:pPr eaLnBrk="1" hangingPunct="1"/>
            <a:r>
              <a:rPr lang="en-US" altLang="ko-KR" sz="2200" dirty="0" smtClean="0"/>
              <a:t>2.3 Trouble Shooting</a:t>
            </a:r>
            <a:endParaRPr lang="en-US" altLang="ko-KR" sz="2200" dirty="0"/>
          </a:p>
        </p:txBody>
      </p:sp>
      <p:sp>
        <p:nvSpPr>
          <p:cNvPr id="5" name="TextBox 4"/>
          <p:cNvSpPr txBox="1"/>
          <p:nvPr/>
        </p:nvSpPr>
        <p:spPr>
          <a:xfrm>
            <a:off x="438150" y="742293"/>
            <a:ext cx="3947940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pPr marL="377825" indent="-285750" fontAlgn="base">
              <a:spcBef>
                <a:spcPct val="0"/>
              </a:spcBef>
              <a:spcAft>
                <a:spcPct val="0"/>
              </a:spcAft>
              <a:buSzPct val="100000"/>
              <a:buFont typeface="Wingdings" panose="05000000000000000000" pitchFamily="2" charset="2"/>
              <a:buChar char="q"/>
            </a:pPr>
            <a:r>
              <a:rPr kumimoji="1" lang="en-US" altLang="ko-KR" sz="1600" b="1" dirty="0" smtClean="0">
                <a:solidFill>
                  <a:srgbClr val="000000"/>
                </a:solidFill>
                <a:latin typeface="Arial" pitchFamily="34" charset="0"/>
                <a:sym typeface="굴림" pitchFamily="50" charset="-127"/>
              </a:rPr>
              <a:t>Error No. 170xx (SA fan driver fault)</a:t>
            </a:r>
            <a:endParaRPr kumimoji="1" lang="ko-KR" altLang="en-US" sz="1600" b="1" dirty="0">
              <a:solidFill>
                <a:srgbClr val="CC0066"/>
              </a:solidFill>
              <a:latin typeface="Arial" pitchFamily="34" charset="0"/>
              <a:sym typeface="굴림" pitchFamily="50" charset="-127"/>
            </a:endParaRPr>
          </a:p>
        </p:txBody>
      </p:sp>
      <p:graphicFrame>
        <p:nvGraphicFramePr>
          <p:cNvPr id="23" name="표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184101"/>
              </p:ext>
            </p:extLst>
          </p:nvPr>
        </p:nvGraphicFramePr>
        <p:xfrm>
          <a:off x="323299" y="1076203"/>
          <a:ext cx="11548678" cy="5749200"/>
        </p:xfrm>
        <a:graphic>
          <a:graphicData uri="http://schemas.openxmlformats.org/drawingml/2006/table">
            <a:tbl>
              <a:tblPr/>
              <a:tblGrid>
                <a:gridCol w="730575"/>
                <a:gridCol w="544608"/>
                <a:gridCol w="2348475"/>
                <a:gridCol w="1969063"/>
                <a:gridCol w="5955957"/>
              </a:tblGrid>
              <a:tr h="3156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Error</a:t>
                      </a:r>
                    </a:p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Code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Level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Cause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Defect Assumption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Trouble Shooting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IPM HW Fault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EC Motor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is integrated with Inverter PCB 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Needs to exchange EC Motor assembly</a:t>
                      </a:r>
                    </a:p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DC Link voltage is too low or too high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Motor internal cable is disconnected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29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Motor driving current is too high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altLang="ko-KR" sz="10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40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Bad component on current detection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52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Fan communication PCBA doesn’t receive </a:t>
                      </a:r>
                    </a:p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response from the EC Motor for 30 seconds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Losing</a:t>
                      </a:r>
                      <a:r>
                        <a:rPr lang="en-US" sz="1000" b="0" i="0" u="none" strike="noStrike" kern="1200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communication or PCBA fault</a:t>
                      </a:r>
                      <a:endParaRPr lang="en-US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There are Orange and Yellow LEDs indicate communication status. Orange will blink when fan communication PCBA transmits data to EC Motor and Yellow will blink when response is happened. 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(For this RS-232 communication, fan communication PCBA is master and EC motor is slave.)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</a:t>
                      </a: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0" i="0" u="none" strike="noStrike" kern="120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  <a:p>
                      <a:pPr marL="0" marR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57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EC Motor doesn’t receive command for </a:t>
                      </a:r>
                    </a:p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more than 3 minutes.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baseline="0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EC Motor</a:t>
                      </a:r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is integrated with Inverter PCB 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Needs to exchange EC Motor assembly</a:t>
                      </a: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8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62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Heatsink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Temp is over the spec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67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1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Fan Motor is locked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Check if error occur after power reset</a:t>
                      </a:r>
                    </a:p>
                    <a:p>
                      <a:pPr algn="l" fontAlgn="ctr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Check whether</a:t>
                      </a:r>
                      <a:r>
                        <a:rPr lang="en-US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맑은 고딕" panose="020B0503020000020004" pitchFamily="50" charset="-127"/>
                          <a:cs typeface="Calibri" panose="020F0502020204030204" pitchFamily="34" charset="0"/>
                        </a:rPr>
                        <a:t> fan blade is locked and </a:t>
                      </a:r>
                      <a:r>
                        <a:rPr lang="en-US" altLang="ko-KR" sz="10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fan blade turn smoothly when turned by hand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맑은 고딕" panose="020B0503020000020004" pitchFamily="50" charset="-127"/>
                        <a:cs typeface="Calibri" panose="020F0502020204030204" pitchFamily="34" charset="0"/>
                      </a:endParaRPr>
                    </a:p>
                  </a:txBody>
                  <a:tcPr marL="36000" marR="36000" marT="36000" marB="36000" anchor="ctr">
                    <a:lnL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4" name="그림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077" y="3156279"/>
            <a:ext cx="4074777" cy="243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558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25000">
        <p15:prstTrans prst="pageCurlDouble"/>
      </p:transition>
    </mc:Choice>
    <mc:Fallback xmlns="">
      <p:transition spd="slow" advClick="0" advTm="2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ib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0175" y="3393000"/>
            <a:ext cx="2530118" cy="15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36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기본 디자인">
  <a:themeElements>
    <a:clrScheme name="기본 디자인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해외자료">
      <a:majorFont>
        <a:latin typeface="Arial"/>
        <a:ea typeface="LG스마트체2.0 Regular"/>
        <a:cs typeface=""/>
      </a:majorFont>
      <a:minorFont>
        <a:latin typeface="Arial"/>
        <a:ea typeface="LG스마트체2.0 Regular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굴림" pitchFamily="50" charset="-127"/>
          </a:defRPr>
        </a:defPPr>
      </a:lstStyle>
    </a:spDef>
    <a:lnDef>
      <a:spPr bwMode="auto">
        <a:solidFill>
          <a:schemeClr val="bg1"/>
        </a:solidFill>
        <a:ln w="28575" cap="flat" cmpd="sng" algn="ctr">
          <a:solidFill>
            <a:srgbClr val="FF0000"/>
          </a:solidFill>
          <a:prstDash val="sysDash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기본 디자인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기본 디자인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기본 디자인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34744</TotalTime>
  <Words>3258</Words>
  <Application>Microsoft Office PowerPoint</Application>
  <PresentationFormat>와이드스크린</PresentationFormat>
  <Paragraphs>686</Paragraphs>
  <Slides>25</Slides>
  <Notes>24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35" baseType="lpstr">
      <vt:lpstr>LG스마트체 Regular</vt:lpstr>
      <vt:lpstr>LG스마트체2.0 Regular</vt:lpstr>
      <vt:lpstr>굴림</vt:lpstr>
      <vt:lpstr>돋움</vt:lpstr>
      <vt:lpstr>맑은 고딕</vt:lpstr>
      <vt:lpstr>Arial</vt:lpstr>
      <vt:lpstr>Arial Narrow</vt:lpstr>
      <vt:lpstr>Calibri</vt:lpstr>
      <vt:lpstr>Wingdings</vt:lpstr>
      <vt:lpstr>기본 디자인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LG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강성민/선임/시스템에어컨미주/유럽/CIS SE팀(sungmin88.kang@lge.com)</dc:creator>
  <cp:lastModifiedBy>송세영/선임/DOAS개발 TDR(seyoung.song@lge.com)</cp:lastModifiedBy>
  <cp:revision>614</cp:revision>
  <cp:lastPrinted>2020-06-03T02:52:38Z</cp:lastPrinted>
  <dcterms:created xsi:type="dcterms:W3CDTF">2020-05-14T02:22:20Z</dcterms:created>
  <dcterms:modified xsi:type="dcterms:W3CDTF">2022-05-03T01:45:15Z</dcterms:modified>
</cp:coreProperties>
</file>